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74" r:id="rId5"/>
    <p:sldId id="271" r:id="rId6"/>
    <p:sldId id="258" r:id="rId7"/>
    <p:sldId id="267" r:id="rId8"/>
    <p:sldId id="268" r:id="rId9"/>
    <p:sldId id="269" r:id="rId10"/>
    <p:sldId id="273" r:id="rId11"/>
    <p:sldId id="272" r:id="rId12"/>
    <p:sldId id="270" r:id="rId13"/>
  </p:sldIdLst>
  <p:sldSz cx="51206400" cy="51206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F8C6E14-47CE-DB20-562D-CFA8918CAE18}" name="Martin, Mikalaa" initials="MM" userId="S::mmmartin@rti.org::bc195334-2853-4e5a-82aa-7ad996d3d3f5" providerId="AD"/>
  <p188:author id="{107FE31C-AC22-2233-D4C4-286BF9908E5B}" name="Conte, Jillian (OJP)" initials="JC" userId="S::Jillian.Conte@usdoj.gov::9c5be172-27f8-41a0-a161-159d45c97830" providerId="AD"/>
  <p188:author id="{7B524B8F-E4F8-ECCF-BF94-23E980E5D7CD}" name="Layne, Tiffany (OJP)" initials="TL" userId="S::Tiffany.Layne@usdoj.gov::2de339b2-0085-4d94-a6e2-ea6c389afe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E3"/>
    <a:srgbClr val="FCF3D0"/>
    <a:srgbClr val="6D8AA7"/>
    <a:srgbClr val="EFF2F5"/>
    <a:srgbClr val="F79E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" d="100"/>
          <a:sy n="14" d="100"/>
        </p:scale>
        <p:origin x="261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, Mikalaa" userId="bc195334-2853-4e5a-82aa-7ad996d3d3f5" providerId="ADAL" clId="{0969D893-A118-4252-AD9C-75D70FDA1AED}"/>
    <pc:docChg chg="">
      <pc:chgData name="Martin, Mikalaa" userId="bc195334-2853-4e5a-82aa-7ad996d3d3f5" providerId="ADAL" clId="{0969D893-A118-4252-AD9C-75D70FDA1AED}" dt="2024-11-14T19:40:29.240" v="3"/>
      <pc:docMkLst>
        <pc:docMk/>
      </pc:docMkLst>
      <pc:sldChg chg="delCm">
        <pc:chgData name="Martin, Mikalaa" userId="bc195334-2853-4e5a-82aa-7ad996d3d3f5" providerId="ADAL" clId="{0969D893-A118-4252-AD9C-75D70FDA1AED}" dt="2024-11-14T19:40:13.665" v="0"/>
        <pc:sldMkLst>
          <pc:docMk/>
          <pc:sldMk cId="393347274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tin, Mikalaa" userId="bc195334-2853-4e5a-82aa-7ad996d3d3f5" providerId="ADAL" clId="{0969D893-A118-4252-AD9C-75D70FDA1AED}" dt="2024-11-14T19:40:13.665" v="0"/>
              <pc2:cmMkLst xmlns:pc2="http://schemas.microsoft.com/office/powerpoint/2019/9/main/command">
                <pc:docMk/>
                <pc:sldMk cId="393347274" sldId="258"/>
                <pc2:cmMk id="{46805580-23FD-475F-AD8B-27C4E196E2FE}"/>
              </pc2:cmMkLst>
            </pc226:cmChg>
          </p:ext>
        </pc:extLst>
      </pc:sldChg>
      <pc:sldChg chg="delCm">
        <pc:chgData name="Martin, Mikalaa" userId="bc195334-2853-4e5a-82aa-7ad996d3d3f5" providerId="ADAL" clId="{0969D893-A118-4252-AD9C-75D70FDA1AED}" dt="2024-11-14T19:40:29.240" v="3"/>
        <pc:sldMkLst>
          <pc:docMk/>
          <pc:sldMk cId="3021034020" sldId="2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tin, Mikalaa" userId="bc195334-2853-4e5a-82aa-7ad996d3d3f5" providerId="ADAL" clId="{0969D893-A118-4252-AD9C-75D70FDA1AED}" dt="2024-11-14T19:40:29.240" v="3"/>
              <pc2:cmMkLst xmlns:pc2="http://schemas.microsoft.com/office/powerpoint/2019/9/main/command">
                <pc:docMk/>
                <pc:sldMk cId="3021034020" sldId="270"/>
                <pc2:cmMk id="{DEA41135-95D7-4D68-9C67-AB80B320A427}"/>
              </pc2:cmMkLst>
            </pc226:cmChg>
          </p:ext>
        </pc:extLst>
      </pc:sldChg>
      <pc:sldChg chg="delCm">
        <pc:chgData name="Martin, Mikalaa" userId="bc195334-2853-4e5a-82aa-7ad996d3d3f5" providerId="ADAL" clId="{0969D893-A118-4252-AD9C-75D70FDA1AED}" dt="2024-11-14T19:40:27.137" v="2"/>
        <pc:sldMkLst>
          <pc:docMk/>
          <pc:sldMk cId="4272161112" sldId="2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tin, Mikalaa" userId="bc195334-2853-4e5a-82aa-7ad996d3d3f5" providerId="ADAL" clId="{0969D893-A118-4252-AD9C-75D70FDA1AED}" dt="2024-11-14T19:40:27.137" v="2"/>
              <pc2:cmMkLst xmlns:pc2="http://schemas.microsoft.com/office/powerpoint/2019/9/main/command">
                <pc:docMk/>
                <pc:sldMk cId="4272161112" sldId="272"/>
                <pc2:cmMk id="{8C889B6F-C020-44F4-A805-967BC3890CEE}"/>
              </pc2:cmMkLst>
            </pc226:cmChg>
          </p:ext>
        </pc:extLst>
      </pc:sldChg>
      <pc:sldChg chg="delCm">
        <pc:chgData name="Martin, Mikalaa" userId="bc195334-2853-4e5a-82aa-7ad996d3d3f5" providerId="ADAL" clId="{0969D893-A118-4252-AD9C-75D70FDA1AED}" dt="2024-11-14T19:40:23.251" v="1"/>
        <pc:sldMkLst>
          <pc:docMk/>
          <pc:sldMk cId="3862885056" sldId="27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tin, Mikalaa" userId="bc195334-2853-4e5a-82aa-7ad996d3d3f5" providerId="ADAL" clId="{0969D893-A118-4252-AD9C-75D70FDA1AED}" dt="2024-11-14T19:40:23.251" v="1"/>
              <pc2:cmMkLst xmlns:pc2="http://schemas.microsoft.com/office/powerpoint/2019/9/main/command">
                <pc:docMk/>
                <pc:sldMk cId="3862885056" sldId="273"/>
                <pc2:cmMk id="{0FDE5ED3-4841-46C6-BA6D-6E08B6BEED1E}"/>
              </pc2:cmMkLst>
            </pc226:cmChg>
          </p:ext>
        </pc:ext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0480" y="8380311"/>
            <a:ext cx="43525440" cy="17827413"/>
          </a:xfrm>
        </p:spPr>
        <p:txBody>
          <a:bodyPr anchor="b"/>
          <a:lstStyle>
            <a:lvl1pPr algn="ctr">
              <a:defRPr sz="3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0" y="26895217"/>
            <a:ext cx="38404800" cy="12363023"/>
          </a:xfrm>
        </p:spPr>
        <p:txBody>
          <a:bodyPr/>
          <a:lstStyle>
            <a:lvl1pPr marL="0" indent="0" algn="ctr">
              <a:buNone/>
              <a:defRPr sz="13440"/>
            </a:lvl1pPr>
            <a:lvl2pPr marL="2560320" indent="0" algn="ctr">
              <a:buNone/>
              <a:defRPr sz="11200"/>
            </a:lvl2pPr>
            <a:lvl3pPr marL="5120640" indent="0" algn="ctr">
              <a:buNone/>
              <a:defRPr sz="10080"/>
            </a:lvl3pPr>
            <a:lvl4pPr marL="7680960" indent="0" algn="ctr">
              <a:buNone/>
              <a:defRPr sz="8960"/>
            </a:lvl4pPr>
            <a:lvl5pPr marL="10241280" indent="0" algn="ctr">
              <a:buNone/>
              <a:defRPr sz="8960"/>
            </a:lvl5pPr>
            <a:lvl6pPr marL="12801600" indent="0" algn="ctr">
              <a:buNone/>
              <a:defRPr sz="8960"/>
            </a:lvl6pPr>
            <a:lvl7pPr marL="15361920" indent="0" algn="ctr">
              <a:buNone/>
              <a:defRPr sz="8960"/>
            </a:lvl7pPr>
            <a:lvl8pPr marL="17922240" indent="0" algn="ctr">
              <a:buNone/>
              <a:defRPr sz="8960"/>
            </a:lvl8pPr>
            <a:lvl9pPr marL="20482560" indent="0" algn="ctr">
              <a:buNone/>
              <a:defRPr sz="89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780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186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644583" y="2726267"/>
            <a:ext cx="11041380" cy="433950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20443" y="2726267"/>
            <a:ext cx="32484060" cy="433950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953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38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773" y="12766055"/>
            <a:ext cx="44165520" cy="21300436"/>
          </a:xfrm>
        </p:spPr>
        <p:txBody>
          <a:bodyPr anchor="b"/>
          <a:lstStyle>
            <a:lvl1pPr>
              <a:defRPr sz="3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3773" y="34268002"/>
            <a:ext cx="44165520" cy="11201396"/>
          </a:xfrm>
        </p:spPr>
        <p:txBody>
          <a:bodyPr/>
          <a:lstStyle>
            <a:lvl1pPr marL="0" indent="0">
              <a:buNone/>
              <a:defRPr sz="13440">
                <a:solidFill>
                  <a:schemeClr val="tx1"/>
                </a:solidFill>
              </a:defRPr>
            </a:lvl1pPr>
            <a:lvl2pPr marL="2560320" indent="0">
              <a:buNone/>
              <a:defRPr sz="11200">
                <a:solidFill>
                  <a:schemeClr val="tx1">
                    <a:tint val="75000"/>
                  </a:schemeClr>
                </a:solidFill>
              </a:defRPr>
            </a:lvl2pPr>
            <a:lvl3pPr marL="5120640" indent="0">
              <a:buNone/>
              <a:defRPr sz="10080">
                <a:solidFill>
                  <a:schemeClr val="tx1">
                    <a:tint val="75000"/>
                  </a:schemeClr>
                </a:solidFill>
              </a:defRPr>
            </a:lvl3pPr>
            <a:lvl4pPr marL="76809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4pPr>
            <a:lvl5pPr marL="1024128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5pPr>
            <a:lvl6pPr marL="1280160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6pPr>
            <a:lvl7pPr marL="1536192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7pPr>
            <a:lvl8pPr marL="1792224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8pPr>
            <a:lvl9pPr marL="204825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871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0440" y="13631334"/>
            <a:ext cx="2176272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23240" y="13631334"/>
            <a:ext cx="2176272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916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2726278"/>
            <a:ext cx="44165520" cy="98975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7115" y="12552684"/>
            <a:ext cx="21662704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27115" y="18704560"/>
            <a:ext cx="21662704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923243" y="12552684"/>
            <a:ext cx="21769390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923243" y="18704560"/>
            <a:ext cx="21769390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205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632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979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69390" y="7372785"/>
            <a:ext cx="25923240" cy="36389733"/>
          </a:xfrm>
        </p:spPr>
        <p:txBody>
          <a:bodyPr/>
          <a:lstStyle>
            <a:lvl1pPr>
              <a:defRPr sz="17920"/>
            </a:lvl1pPr>
            <a:lvl2pPr>
              <a:defRPr sz="15680"/>
            </a:lvl2pPr>
            <a:lvl3pPr>
              <a:defRPr sz="13440"/>
            </a:lvl3pPr>
            <a:lvl4pPr>
              <a:defRPr sz="11200"/>
            </a:lvl4pPr>
            <a:lvl5pPr>
              <a:defRPr sz="11200"/>
            </a:lvl5pPr>
            <a:lvl6pPr>
              <a:defRPr sz="11200"/>
            </a:lvl6pPr>
            <a:lvl7pPr>
              <a:defRPr sz="11200"/>
            </a:lvl7pPr>
            <a:lvl8pPr>
              <a:defRPr sz="11200"/>
            </a:lvl8pPr>
            <a:lvl9pPr>
              <a:defRPr sz="1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9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769390" y="7372785"/>
            <a:ext cx="25923240" cy="36389733"/>
          </a:xfrm>
        </p:spPr>
        <p:txBody>
          <a:bodyPr anchor="t"/>
          <a:lstStyle>
            <a:lvl1pPr marL="0" indent="0">
              <a:buNone/>
              <a:defRPr sz="17920"/>
            </a:lvl1pPr>
            <a:lvl2pPr marL="2560320" indent="0">
              <a:buNone/>
              <a:defRPr sz="15680"/>
            </a:lvl2pPr>
            <a:lvl3pPr marL="5120640" indent="0">
              <a:buNone/>
              <a:defRPr sz="13440"/>
            </a:lvl3pPr>
            <a:lvl4pPr marL="7680960" indent="0">
              <a:buNone/>
              <a:defRPr sz="11200"/>
            </a:lvl4pPr>
            <a:lvl5pPr marL="10241280" indent="0">
              <a:buNone/>
              <a:defRPr sz="11200"/>
            </a:lvl5pPr>
            <a:lvl6pPr marL="12801600" indent="0">
              <a:buNone/>
              <a:defRPr sz="11200"/>
            </a:lvl6pPr>
            <a:lvl7pPr marL="15361920" indent="0">
              <a:buNone/>
              <a:defRPr sz="11200"/>
            </a:lvl7pPr>
            <a:lvl8pPr marL="17922240" indent="0">
              <a:buNone/>
              <a:defRPr sz="11200"/>
            </a:lvl8pPr>
            <a:lvl9pPr marL="20482560" indent="0">
              <a:buNone/>
              <a:defRPr sz="112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736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0440" y="2726278"/>
            <a:ext cx="44165520" cy="9897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0440" y="13631334"/>
            <a:ext cx="44165520" cy="32489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044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B8F19-81D2-42AF-ABEE-53F079B0F69D}" type="datetimeFigureOut">
              <a:rPr lang="en-US" smtClean="0"/>
              <a:t>11/14/2024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962120" y="47460758"/>
            <a:ext cx="1728216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16452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4CA99-C645-474D-9DF6-19BD11E0CF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93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20640" rtl="0" eaLnBrk="1" latinLnBrk="0" hangingPunct="1">
        <a:lnSpc>
          <a:spcPct val="90000"/>
        </a:lnSpc>
        <a:spcBef>
          <a:spcPct val="0"/>
        </a:spcBef>
        <a:buNone/>
        <a:defRPr sz="2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0160" indent="-1280160" algn="l" defTabSz="5120640" rtl="0" eaLnBrk="1" latinLnBrk="0" hangingPunct="1">
        <a:lnSpc>
          <a:spcPct val="90000"/>
        </a:lnSpc>
        <a:spcBef>
          <a:spcPts val="5600"/>
        </a:spcBef>
        <a:buFont typeface="Arial" panose="020B0604020202020204" pitchFamily="34" charset="0"/>
        <a:buChar char="•"/>
        <a:defRPr sz="15680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89611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152144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76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66420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2pPr>
      <a:lvl3pPr marL="51206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024128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280160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9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79222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sv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15.png"/><Relationship Id="rId17" Type="http://schemas.openxmlformats.org/officeDocument/2006/relationships/image" Target="../media/image12.sv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svg"/><Relationship Id="rId5" Type="http://schemas.openxmlformats.org/officeDocument/2006/relationships/image" Target="../media/image6.svg"/><Relationship Id="rId15" Type="http://schemas.openxmlformats.org/officeDocument/2006/relationships/image" Target="../media/image4.sv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sv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15.png"/><Relationship Id="rId17" Type="http://schemas.openxmlformats.org/officeDocument/2006/relationships/image" Target="../media/image12.sv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svg"/><Relationship Id="rId5" Type="http://schemas.openxmlformats.org/officeDocument/2006/relationships/image" Target="../media/image6.svg"/><Relationship Id="rId15" Type="http://schemas.openxmlformats.org/officeDocument/2006/relationships/image" Target="../media/image4.sv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sv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15.png"/><Relationship Id="rId17" Type="http://schemas.openxmlformats.org/officeDocument/2006/relationships/image" Target="../media/image12.sv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svg"/><Relationship Id="rId5" Type="http://schemas.openxmlformats.org/officeDocument/2006/relationships/image" Target="../media/image6.svg"/><Relationship Id="rId15" Type="http://schemas.openxmlformats.org/officeDocument/2006/relationships/image" Target="../media/image4.sv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4.sv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3.png"/><Relationship Id="rId2" Type="http://schemas.openxmlformats.org/officeDocument/2006/relationships/image" Target="../media/image17.png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4.sv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3.png"/><Relationship Id="rId2" Type="http://schemas.openxmlformats.org/officeDocument/2006/relationships/image" Target="../media/image18.png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4.sv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3.png"/><Relationship Id="rId2" Type="http://schemas.openxmlformats.org/officeDocument/2006/relationships/image" Target="../media/image19.png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D44BED-B59B-5293-19D7-6A28E3FDB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0480" y="19266747"/>
            <a:ext cx="43525440" cy="1267290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Interactive Deployment Workstation Setup Diagrams</a:t>
            </a:r>
          </a:p>
        </p:txBody>
      </p:sp>
    </p:spTree>
    <p:extLst>
      <p:ext uri="{BB962C8B-B14F-4D97-AF65-F5344CB8AC3E}">
        <p14:creationId xmlns:p14="http://schemas.microsoft.com/office/powerpoint/2010/main" val="1220979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96D324A-3F88-6D79-4D59-482535A95013}"/>
              </a:ext>
            </a:extLst>
          </p:cNvPr>
          <p:cNvSpPr txBox="1"/>
          <p:nvPr/>
        </p:nvSpPr>
        <p:spPr>
          <a:xfrm>
            <a:off x="3665764" y="7238467"/>
            <a:ext cx="43874872" cy="29392662"/>
          </a:xfrm>
          <a:prstGeom prst="rect">
            <a:avLst/>
          </a:prstGeom>
          <a:solidFill>
            <a:srgbClr val="FCF3D0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9600" dirty="0">
              <a:cs typeface="Times New Roman" panose="02020603050405020304" pitchFamily="18" charset="0"/>
            </a:endParaRPr>
          </a:p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Instructions</a:t>
            </a:r>
          </a:p>
          <a:p>
            <a:endParaRPr lang="en-US" sz="9600" dirty="0">
              <a:cs typeface="Times New Roman" panose="02020603050405020304" pitchFamily="18" charset="0"/>
            </a:endParaRPr>
          </a:p>
          <a:p>
            <a:pPr marL="1828800" indent="-1143000">
              <a:buFont typeface="Arial" panose="020B0604020202020204" pitchFamily="34" charset="0"/>
              <a:buChar char="•"/>
            </a:pPr>
            <a:r>
              <a:rPr lang="en-US" sz="8800" dirty="0">
                <a:latin typeface="Arial" panose="020B0604020202020204" pitchFamily="34" charset="0"/>
                <a:cs typeface="Arial" panose="020B0604020202020204" pitchFamily="34" charset="0"/>
              </a:rPr>
              <a:t>Make a copy of this template diagram (File </a:t>
            </a:r>
            <a:r>
              <a:rPr lang="en-US" sz="8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Save a Copy).</a:t>
            </a:r>
          </a:p>
          <a:p>
            <a:pPr marL="1143000" indent="-1143000">
              <a:buFontTx/>
              <a:buChar char="-"/>
            </a:pPr>
            <a:endParaRPr lang="en-US" sz="88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828800" indent="-1143000">
              <a:buFont typeface="Arial" panose="020B0604020202020204" pitchFamily="34" charset="0"/>
              <a:buChar char="•"/>
            </a:pPr>
            <a:r>
              <a:rPr lang="en-US" sz="8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Choose the slide with the diagram that best represents your setup area.</a:t>
            </a:r>
          </a:p>
          <a:p>
            <a:pPr marL="1143000" indent="-1143000">
              <a:buFontTx/>
              <a:buChar char="-"/>
            </a:pPr>
            <a:endParaRPr lang="en-US" sz="88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828800" indent="-1143000">
              <a:buFont typeface="Arial" panose="020B0604020202020204" pitchFamily="34" charset="0"/>
              <a:buChar char="•"/>
            </a:pPr>
            <a:r>
              <a:rPr lang="en-US" sz="8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Make copies of icons below the setup area (Ctrl+C), using the Item Key for guidance. Paste (Ctrl+V) and drag the icons to the desired location in the setup area. </a:t>
            </a:r>
            <a:r>
              <a:rPr lang="en-US" sz="8800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Note: The icons are sized to the average dimensions of the item. </a:t>
            </a:r>
            <a:endParaRPr lang="en-US" sz="88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endParaRPr lang="en-US" sz="88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828800" indent="-1143000">
              <a:buFont typeface="Arial" panose="020B0604020202020204" pitchFamily="34" charset="0"/>
              <a:buChar char="•"/>
            </a:pPr>
            <a:r>
              <a:rPr lang="en-US" sz="8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Label the designated entrance and exit locations using the green and red circle icons. Mark the location of electrical outlets with the electrical wall outlet icon.</a:t>
            </a:r>
          </a:p>
          <a:p>
            <a:r>
              <a:rPr lang="en-US" sz="8800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	</a:t>
            </a:r>
            <a:endParaRPr lang="en-US" sz="88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828800" indent="-1143000">
              <a:buFont typeface="Arial" panose="020B0604020202020204" pitchFamily="34" charset="0"/>
              <a:buChar char="•"/>
            </a:pPr>
            <a:r>
              <a:rPr lang="en-US" sz="8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For more specific labeling of icons, copy the textbox below (Ctrl+C), paste (Ctrl+V) and fill out the textbox with the necessary text, then drag it to the desired icon.</a:t>
            </a:r>
          </a:p>
          <a:p>
            <a:pPr marL="1143000" indent="-1143000">
              <a:buFontTx/>
              <a:buChar char="-"/>
            </a:pPr>
            <a:endParaRPr lang="en-US" sz="88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828800" indent="-1143000">
              <a:buFont typeface="Arial" panose="020B0604020202020204" pitchFamily="34" charset="0"/>
              <a:buChar char="•"/>
            </a:pPr>
            <a:r>
              <a:rPr lang="en-US" sz="8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Move all applicable icons into the setup area to create a makeshift Rapid DNA testing space in the event of a mass disaster. </a:t>
            </a:r>
            <a:r>
              <a:rPr lang="en-US" sz="8800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Note: Dimensions of icons and setup areas are scaled where 1 in = 1 ft.</a:t>
            </a:r>
          </a:p>
          <a:p>
            <a:endParaRPr lang="en-US" sz="96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9899F1-8F46-6D29-0934-AA3261B0975F}"/>
              </a:ext>
            </a:extLst>
          </p:cNvPr>
          <p:cNvSpPr txBox="1"/>
          <p:nvPr/>
        </p:nvSpPr>
        <p:spPr>
          <a:xfrm>
            <a:off x="3665764" y="40179703"/>
            <a:ext cx="43891200" cy="4524315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9600" dirty="0">
              <a:cs typeface="Times New Roman" panose="02020603050405020304" pitchFamily="18" charset="0"/>
            </a:endParaRPr>
          </a:p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Copy this textbox for more specific labeling of icons.</a:t>
            </a:r>
          </a:p>
          <a:p>
            <a:pPr algn="ctr"/>
            <a:r>
              <a:rPr lang="en-US" sz="9600" dirty="0"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209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C3715E0-1E18-9465-166C-304713B4C463}"/>
              </a:ext>
            </a:extLst>
          </p:cNvPr>
          <p:cNvSpPr/>
          <p:nvPr/>
        </p:nvSpPr>
        <p:spPr>
          <a:xfrm>
            <a:off x="11952514" y="5041618"/>
            <a:ext cx="29260800" cy="1463040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B67D451B-373F-629E-C868-A08FB5629C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6063802" y="11523381"/>
            <a:ext cx="103822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3A7DD6-A6BA-B10F-4F4D-EAC3BDF32E92}"/>
              </a:ext>
            </a:extLst>
          </p:cNvPr>
          <p:cNvSpPr txBox="1"/>
          <p:nvPr/>
        </p:nvSpPr>
        <p:spPr>
          <a:xfrm>
            <a:off x="1959428" y="1800741"/>
            <a:ext cx="472875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Rectangular Tent Setup</a:t>
            </a: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BB655209-E132-6336-8B33-67D3A97F4BF5}"/>
              </a:ext>
            </a:extLst>
          </p:cNvPr>
          <p:cNvSpPr/>
          <p:nvPr/>
        </p:nvSpPr>
        <p:spPr>
          <a:xfrm>
            <a:off x="9013372" y="5041618"/>
            <a:ext cx="2090057" cy="14630400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DEB7ACA0-BE4F-54B9-0FD1-89C24433A12E}"/>
              </a:ext>
            </a:extLst>
          </p:cNvPr>
          <p:cNvSpPr/>
          <p:nvPr/>
        </p:nvSpPr>
        <p:spPr>
          <a:xfrm rot="16200000">
            <a:off x="25613420" y="6847059"/>
            <a:ext cx="1938994" cy="29260801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B37068-FF3C-0AAF-9821-101895707B63}"/>
              </a:ext>
            </a:extLst>
          </p:cNvPr>
          <p:cNvSpPr txBox="1"/>
          <p:nvPr/>
        </p:nvSpPr>
        <p:spPr>
          <a:xfrm>
            <a:off x="25017071" y="22446957"/>
            <a:ext cx="31316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32’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897EA8-5099-9170-B1FD-66CCFE6F2077}"/>
              </a:ext>
            </a:extLst>
          </p:cNvPr>
          <p:cNvSpPr txBox="1"/>
          <p:nvPr/>
        </p:nvSpPr>
        <p:spPr>
          <a:xfrm>
            <a:off x="6923315" y="11571988"/>
            <a:ext cx="20900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16’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E06A6A-8139-5732-2B46-0F427CA31973}"/>
              </a:ext>
            </a:extLst>
          </p:cNvPr>
          <p:cNvSpPr/>
          <p:nvPr/>
        </p:nvSpPr>
        <p:spPr>
          <a:xfrm>
            <a:off x="15634559" y="25017136"/>
            <a:ext cx="2743200" cy="5184648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FC0379A-BB03-FB17-E1FE-1821AF1AE689}"/>
              </a:ext>
            </a:extLst>
          </p:cNvPr>
          <p:cNvSpPr/>
          <p:nvPr/>
        </p:nvSpPr>
        <p:spPr>
          <a:xfrm>
            <a:off x="35016203" y="27794391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Garbage with solid fill">
            <a:extLst>
              <a:ext uri="{FF2B5EF4-FFF2-40B4-BE49-F238E27FC236}">
                <a16:creationId xmlns:a16="http://schemas.microsoft.com/office/drawing/2014/main" id="{60BBD56B-D255-74EB-2BC1-622135561B36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52165" y="28136801"/>
            <a:ext cx="1069848" cy="1444752"/>
          </a:xfrm>
          <a:prstGeom prst="rect">
            <a:avLst/>
          </a:prstGeom>
        </p:spPr>
      </p:pic>
      <p:pic>
        <p:nvPicPr>
          <p:cNvPr id="21" name="Graphic 20" descr="Plugged Unplugged with solid fill">
            <a:extLst>
              <a:ext uri="{FF2B5EF4-FFF2-40B4-BE49-F238E27FC236}">
                <a16:creationId xmlns:a16="http://schemas.microsoft.com/office/drawing/2014/main" id="{00F4A0AB-2A0B-FCCD-95D6-0F45FAA62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40725" y="28380295"/>
            <a:ext cx="1201258" cy="1201258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E8250B18-9363-90F0-A285-17CF26FD7856}"/>
              </a:ext>
            </a:extLst>
          </p:cNvPr>
          <p:cNvSpPr/>
          <p:nvPr/>
        </p:nvSpPr>
        <p:spPr>
          <a:xfrm>
            <a:off x="13016668" y="28890008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6423162-216D-3E0C-A4EB-092B8DB95A90}"/>
              </a:ext>
            </a:extLst>
          </p:cNvPr>
          <p:cNvSpPr/>
          <p:nvPr/>
        </p:nvSpPr>
        <p:spPr>
          <a:xfrm>
            <a:off x="13016668" y="25476652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Graphic 24" descr="Filing Box Archive with solid fill">
            <a:extLst>
              <a:ext uri="{FF2B5EF4-FFF2-40B4-BE49-F238E27FC236}">
                <a16:creationId xmlns:a16="http://schemas.microsoft.com/office/drawing/2014/main" id="{99B02352-EE16-2790-7187-3BE895736DC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427931" y="25085273"/>
            <a:ext cx="1216152" cy="1673352"/>
          </a:xfrm>
          <a:prstGeom prst="rect">
            <a:avLst/>
          </a:prstGeom>
        </p:spPr>
      </p:pic>
      <p:pic>
        <p:nvPicPr>
          <p:cNvPr id="27" name="Graphic 26" descr="Office Chair with solid fill">
            <a:extLst>
              <a:ext uri="{FF2B5EF4-FFF2-40B4-BE49-F238E27FC236}">
                <a16:creationId xmlns:a16="http://schemas.microsoft.com/office/drawing/2014/main" id="{04A9B14B-3C3A-3FCE-56C5-71F6289D023F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158399" y="25229908"/>
            <a:ext cx="1371600" cy="1527048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F8F40D1-8142-0025-B260-CA6167A7286C}"/>
              </a:ext>
            </a:extLst>
          </p:cNvPr>
          <p:cNvSpPr/>
          <p:nvPr/>
        </p:nvSpPr>
        <p:spPr>
          <a:xfrm>
            <a:off x="38988524" y="25691680"/>
            <a:ext cx="2743200" cy="1828800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lowchart: Predefined Process 28">
            <a:extLst>
              <a:ext uri="{FF2B5EF4-FFF2-40B4-BE49-F238E27FC236}">
                <a16:creationId xmlns:a16="http://schemas.microsoft.com/office/drawing/2014/main" id="{840EA263-6D13-5D51-B323-5210D20053CC}"/>
              </a:ext>
            </a:extLst>
          </p:cNvPr>
          <p:cNvSpPr/>
          <p:nvPr/>
        </p:nvSpPr>
        <p:spPr>
          <a:xfrm>
            <a:off x="23032823" y="27995231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Graphic 30" descr="Monitor with solid fill">
            <a:extLst>
              <a:ext uri="{FF2B5EF4-FFF2-40B4-BE49-F238E27FC236}">
                <a16:creationId xmlns:a16="http://schemas.microsoft.com/office/drawing/2014/main" id="{E177CC38-6C31-0770-E506-80DDFA6E0D96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310639" y="25188616"/>
            <a:ext cx="1435608" cy="1490472"/>
          </a:xfrm>
          <a:prstGeom prst="rect">
            <a:avLst/>
          </a:prstGeom>
        </p:spPr>
      </p:pic>
      <p:pic>
        <p:nvPicPr>
          <p:cNvPr id="1025" name="Graphic 1024" descr="Photocopier with solid fill">
            <a:extLst>
              <a:ext uri="{FF2B5EF4-FFF2-40B4-BE49-F238E27FC236}">
                <a16:creationId xmlns:a16="http://schemas.microsoft.com/office/drawing/2014/main" id="{8FEC0CEF-4766-A8D7-16DE-C7125954031F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248070" y="24566968"/>
            <a:ext cx="1801368" cy="2249424"/>
          </a:xfrm>
          <a:prstGeom prst="rect">
            <a:avLst/>
          </a:prstGeom>
        </p:spPr>
      </p:pic>
      <p:pic>
        <p:nvPicPr>
          <p:cNvPr id="1029" name="Graphic 1028" descr="Keyboard with solid fill">
            <a:extLst>
              <a:ext uri="{FF2B5EF4-FFF2-40B4-BE49-F238E27FC236}">
                <a16:creationId xmlns:a16="http://schemas.microsoft.com/office/drawing/2014/main" id="{F268960D-2E9E-F4DA-E555-B910D7CE2E5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311801" y="25391008"/>
            <a:ext cx="1237605" cy="1237605"/>
          </a:xfrm>
          <a:prstGeom prst="rect">
            <a:avLst/>
          </a:prstGeom>
        </p:spPr>
      </p:pic>
      <p:pic>
        <p:nvPicPr>
          <p:cNvPr id="1033" name="Graphic 1032" descr="Radio with solid fill">
            <a:extLst>
              <a:ext uri="{FF2B5EF4-FFF2-40B4-BE49-F238E27FC236}">
                <a16:creationId xmlns:a16="http://schemas.microsoft.com/office/drawing/2014/main" id="{513C4842-85BE-797D-5833-49A1892EF62E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1407859" y="28323964"/>
            <a:ext cx="1371600" cy="1069848"/>
          </a:xfrm>
          <a:prstGeom prst="rect">
            <a:avLst/>
          </a:prstGeom>
        </p:spPr>
      </p:pic>
      <p:sp>
        <p:nvSpPr>
          <p:cNvPr id="1034" name="TextBox 1033">
            <a:extLst>
              <a:ext uri="{FF2B5EF4-FFF2-40B4-BE49-F238E27FC236}">
                <a16:creationId xmlns:a16="http://schemas.microsoft.com/office/drawing/2014/main" id="{F330814E-DE3D-1B61-CA46-C19AE11F6A84}"/>
              </a:ext>
            </a:extLst>
          </p:cNvPr>
          <p:cNvSpPr txBox="1"/>
          <p:nvPr/>
        </p:nvSpPr>
        <p:spPr>
          <a:xfrm>
            <a:off x="1601899" y="31939326"/>
            <a:ext cx="46830343" cy="18745200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numCol="3" rtlCol="0">
            <a:spAutoFit/>
          </a:bodyPr>
          <a:lstStyle/>
          <a:p>
            <a:pPr algn="ctr"/>
            <a:endParaRPr lang="en-US" sz="6000" b="1" dirty="0">
              <a:cs typeface="Times New Roman" panose="02020603050405020304" pitchFamily="18" charset="0"/>
            </a:endParaRPr>
          </a:p>
          <a:p>
            <a:r>
              <a:rPr lang="en-US" sz="6000" b="1" dirty="0">
                <a:cs typeface="Times New Roman" panose="02020603050405020304" pitchFamily="18" charset="0"/>
              </a:rPr>
              <a:t>					</a:t>
            </a:r>
            <a:r>
              <a:rPr lang="en-US" sz="9600" b="1" dirty="0">
                <a:cs typeface="Times New Roman" panose="02020603050405020304" pitchFamily="18" charset="0"/>
              </a:rPr>
              <a:t>		</a:t>
            </a:r>
            <a:r>
              <a:rPr lang="en-US" sz="8000" dirty="0">
                <a:solidFill>
                  <a:srgbClr val="6D8AA7"/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			</a:t>
            </a: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Item Key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designated entrance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designated exit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table (sample processing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station)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chair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electrical wall outlet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computer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generator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Rapid DNA instrumentation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biohazard bins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storage bins for sample 							   										processing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centrifuge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thermomixer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portable AC unit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portable humidifier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CB8F904-9160-683D-144E-21A5D3100A59}"/>
              </a:ext>
            </a:extLst>
          </p:cNvPr>
          <p:cNvSpPr/>
          <p:nvPr/>
        </p:nvSpPr>
        <p:spPr>
          <a:xfrm>
            <a:off x="4025069" y="36925951"/>
            <a:ext cx="1461332" cy="147637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E110F9-EEAF-03D1-2C39-BD222F4EC9C0}"/>
              </a:ext>
            </a:extLst>
          </p:cNvPr>
          <p:cNvSpPr/>
          <p:nvPr/>
        </p:nvSpPr>
        <p:spPr>
          <a:xfrm>
            <a:off x="4025069" y="40422153"/>
            <a:ext cx="1461332" cy="1476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21D4B3F-334D-2C49-7E06-14AA27F2C50B}"/>
              </a:ext>
            </a:extLst>
          </p:cNvPr>
          <p:cNvSpPr/>
          <p:nvPr/>
        </p:nvSpPr>
        <p:spPr>
          <a:xfrm>
            <a:off x="3698498" y="43031646"/>
            <a:ext cx="2102266" cy="3380932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4" name="Graphic 1023" descr="Office Chair with solid fill">
            <a:extLst>
              <a:ext uri="{FF2B5EF4-FFF2-40B4-BE49-F238E27FC236}">
                <a16:creationId xmlns:a16="http://schemas.microsoft.com/office/drawing/2014/main" id="{87D17B89-545D-E56B-3A2B-6E0D951DA6DF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36299" y="47255654"/>
            <a:ext cx="1826665" cy="2305841"/>
          </a:xfrm>
          <a:prstGeom prst="rect">
            <a:avLst/>
          </a:prstGeom>
        </p:spPr>
      </p:pic>
      <p:pic>
        <p:nvPicPr>
          <p:cNvPr id="1026" name="Graphic 1025" descr="Plugged Unplugged with solid fill">
            <a:extLst>
              <a:ext uri="{FF2B5EF4-FFF2-40B4-BE49-F238E27FC236}">
                <a16:creationId xmlns:a16="http://schemas.microsoft.com/office/drawing/2014/main" id="{1A372CE8-0830-8661-6182-F70146CEB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601685" y="33026646"/>
            <a:ext cx="2304843" cy="2304843"/>
          </a:xfrm>
          <a:prstGeom prst="rect">
            <a:avLst/>
          </a:prstGeom>
        </p:spPr>
      </p:pic>
      <p:pic>
        <p:nvPicPr>
          <p:cNvPr id="1027" name="Graphic 1026" descr="Monitor with solid fill">
            <a:extLst>
              <a:ext uri="{FF2B5EF4-FFF2-40B4-BE49-F238E27FC236}">
                <a16:creationId xmlns:a16="http://schemas.microsoft.com/office/drawing/2014/main" id="{44053BC0-E2AF-0540-7EEA-5D8965E8C9BA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818993" y="36973617"/>
            <a:ext cx="1870226" cy="1806408"/>
          </a:xfrm>
          <a:prstGeom prst="rect">
            <a:avLst/>
          </a:prstGeom>
        </p:spPr>
      </p:pic>
      <p:sp>
        <p:nvSpPr>
          <p:cNvPr id="1028" name="Flowchart: Predefined Process 1027">
            <a:extLst>
              <a:ext uri="{FF2B5EF4-FFF2-40B4-BE49-F238E27FC236}">
                <a16:creationId xmlns:a16="http://schemas.microsoft.com/office/drawing/2014/main" id="{EB8E323E-8EDE-4F90-8BA8-9CF1B9C25F34}"/>
              </a:ext>
            </a:extLst>
          </p:cNvPr>
          <p:cNvSpPr/>
          <p:nvPr/>
        </p:nvSpPr>
        <p:spPr>
          <a:xfrm>
            <a:off x="18922280" y="40422153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30" name="Graphic 1029" descr="Photocopier with solid fill">
            <a:extLst>
              <a:ext uri="{FF2B5EF4-FFF2-40B4-BE49-F238E27FC236}">
                <a16:creationId xmlns:a16="http://schemas.microsoft.com/office/drawing/2014/main" id="{B7154231-C79C-009B-54EF-E13764A2BA0E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853422" y="44054038"/>
            <a:ext cx="1801368" cy="2249424"/>
          </a:xfrm>
          <a:prstGeom prst="rect">
            <a:avLst/>
          </a:prstGeom>
        </p:spPr>
      </p:pic>
      <p:pic>
        <p:nvPicPr>
          <p:cNvPr id="1031" name="Graphic 1030" descr="Garbage with solid fill">
            <a:extLst>
              <a:ext uri="{FF2B5EF4-FFF2-40B4-BE49-F238E27FC236}">
                <a16:creationId xmlns:a16="http://schemas.microsoft.com/office/drawing/2014/main" id="{CC8380EF-D6F3-BE9A-CFC5-41487BCA1549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19181" y="47815761"/>
            <a:ext cx="1435609" cy="1589898"/>
          </a:xfrm>
          <a:prstGeom prst="rect">
            <a:avLst/>
          </a:prstGeom>
        </p:spPr>
      </p:pic>
      <p:pic>
        <p:nvPicPr>
          <p:cNvPr id="1032" name="Graphic 1031" descr="Filing Box Archive with solid fill">
            <a:extLst>
              <a:ext uri="{FF2B5EF4-FFF2-40B4-BE49-F238E27FC236}">
                <a16:creationId xmlns:a16="http://schemas.microsoft.com/office/drawing/2014/main" id="{71D11269-B7E9-218E-FCC6-02A6B1917CC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223796" y="33342391"/>
            <a:ext cx="1584813" cy="1989098"/>
          </a:xfrm>
          <a:prstGeom prst="rect">
            <a:avLst/>
          </a:prstGeom>
        </p:spPr>
      </p:pic>
      <p:pic>
        <p:nvPicPr>
          <p:cNvPr id="1035" name="Graphic 1034" descr="Radio with solid fill">
            <a:extLst>
              <a:ext uri="{FF2B5EF4-FFF2-40B4-BE49-F238E27FC236}">
                <a16:creationId xmlns:a16="http://schemas.microsoft.com/office/drawing/2014/main" id="{3C56CCF3-1D45-5B90-B338-E7BFD99518B3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4021811" y="36750695"/>
            <a:ext cx="2072211" cy="1826890"/>
          </a:xfrm>
          <a:prstGeom prst="rect">
            <a:avLst/>
          </a:prstGeom>
        </p:spPr>
      </p:pic>
      <p:pic>
        <p:nvPicPr>
          <p:cNvPr id="1036" name="Graphic 1035" descr="Keyboard with solid fill">
            <a:extLst>
              <a:ext uri="{FF2B5EF4-FFF2-40B4-BE49-F238E27FC236}">
                <a16:creationId xmlns:a16="http://schemas.microsoft.com/office/drawing/2014/main" id="{B14EB62C-2D56-F0D7-4B41-C9090A22D66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4275696" y="40358901"/>
            <a:ext cx="2072210" cy="2072210"/>
          </a:xfrm>
          <a:prstGeom prst="rect">
            <a:avLst/>
          </a:prstGeom>
        </p:spPr>
      </p:pic>
      <p:sp>
        <p:nvSpPr>
          <p:cNvPr id="1037" name="Rectangle 1036">
            <a:extLst>
              <a:ext uri="{FF2B5EF4-FFF2-40B4-BE49-F238E27FC236}">
                <a16:creationId xmlns:a16="http://schemas.microsoft.com/office/drawing/2014/main" id="{CFB78F76-7E88-4699-129F-34C7E18C6B28}"/>
              </a:ext>
            </a:extLst>
          </p:cNvPr>
          <p:cNvSpPr/>
          <p:nvPr/>
        </p:nvSpPr>
        <p:spPr>
          <a:xfrm>
            <a:off x="34397401" y="43686513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4659EB9E-040F-ADBA-9A09-00A9F85730A9}"/>
              </a:ext>
            </a:extLst>
          </p:cNvPr>
          <p:cNvSpPr/>
          <p:nvPr/>
        </p:nvSpPr>
        <p:spPr>
          <a:xfrm>
            <a:off x="34381546" y="48282962"/>
            <a:ext cx="2072209" cy="1272829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A19DD-E05B-D999-4320-0FC3B95542DA}"/>
              </a:ext>
            </a:extLst>
          </p:cNvPr>
          <p:cNvSpPr txBox="1"/>
          <p:nvPr/>
        </p:nvSpPr>
        <p:spPr>
          <a:xfrm>
            <a:off x="42047399" y="498856"/>
            <a:ext cx="8701799" cy="1323439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Scale: 1 in = 1 ft</a:t>
            </a:r>
          </a:p>
        </p:txBody>
      </p:sp>
    </p:spTree>
    <p:extLst>
      <p:ext uri="{BB962C8B-B14F-4D97-AF65-F5344CB8AC3E}">
        <p14:creationId xmlns:p14="http://schemas.microsoft.com/office/powerpoint/2010/main" val="393347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1FC242-2A9B-38BB-3392-4199E1037D4C}"/>
              </a:ext>
            </a:extLst>
          </p:cNvPr>
          <p:cNvSpPr txBox="1"/>
          <p:nvPr/>
        </p:nvSpPr>
        <p:spPr>
          <a:xfrm>
            <a:off x="1959426" y="1698171"/>
            <a:ext cx="472875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Octagonal Tent Setup</a:t>
            </a:r>
          </a:p>
        </p:txBody>
      </p:sp>
      <p:sp>
        <p:nvSpPr>
          <p:cNvPr id="5" name="Octagon 4">
            <a:extLst>
              <a:ext uri="{FF2B5EF4-FFF2-40B4-BE49-F238E27FC236}">
                <a16:creationId xmlns:a16="http://schemas.microsoft.com/office/drawing/2014/main" id="{8E4740E4-69A2-2D91-3830-559B6696554A}"/>
              </a:ext>
            </a:extLst>
          </p:cNvPr>
          <p:cNvSpPr/>
          <p:nvPr/>
        </p:nvSpPr>
        <p:spPr>
          <a:xfrm>
            <a:off x="17108424" y="5025281"/>
            <a:ext cx="16989552" cy="16989552"/>
          </a:xfrm>
          <a:prstGeom prst="octagon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B23B2D56-5F37-FDB8-6542-0F41E088CA92}"/>
              </a:ext>
            </a:extLst>
          </p:cNvPr>
          <p:cNvSpPr/>
          <p:nvPr/>
        </p:nvSpPr>
        <p:spPr>
          <a:xfrm>
            <a:off x="14107888" y="5025282"/>
            <a:ext cx="1959427" cy="16989551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CD37FDF6-CCA1-B16F-4477-8D9B42CC9216}"/>
              </a:ext>
            </a:extLst>
          </p:cNvPr>
          <p:cNvSpPr/>
          <p:nvPr/>
        </p:nvSpPr>
        <p:spPr>
          <a:xfrm rot="16200000">
            <a:off x="24623487" y="14908175"/>
            <a:ext cx="1959427" cy="16989551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3784EC-D00F-3911-0469-C852E7ED13C0}"/>
              </a:ext>
            </a:extLst>
          </p:cNvPr>
          <p:cNvSpPr txBox="1"/>
          <p:nvPr/>
        </p:nvSpPr>
        <p:spPr>
          <a:xfrm>
            <a:off x="10776858" y="12735227"/>
            <a:ext cx="33310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18’7’’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9C21DF-5C33-590E-A4DF-E5A69A962923}"/>
              </a:ext>
            </a:extLst>
          </p:cNvPr>
          <p:cNvSpPr txBox="1"/>
          <p:nvPr/>
        </p:nvSpPr>
        <p:spPr>
          <a:xfrm>
            <a:off x="23709931" y="24388160"/>
            <a:ext cx="3786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18’7’’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D4995D-4D88-EC0E-F845-E5839FE990A4}"/>
              </a:ext>
            </a:extLst>
          </p:cNvPr>
          <p:cNvSpPr/>
          <p:nvPr/>
        </p:nvSpPr>
        <p:spPr>
          <a:xfrm>
            <a:off x="14842156" y="26990773"/>
            <a:ext cx="2743200" cy="5184648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1A5A022-E36A-6E20-FD4A-616C085CB24D}"/>
              </a:ext>
            </a:extLst>
          </p:cNvPr>
          <p:cNvSpPr/>
          <p:nvPr/>
        </p:nvSpPr>
        <p:spPr>
          <a:xfrm>
            <a:off x="34223800" y="29768028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8" name="Graphic 37" descr="Garbage with solid fill">
            <a:extLst>
              <a:ext uri="{FF2B5EF4-FFF2-40B4-BE49-F238E27FC236}">
                <a16:creationId xmlns:a16="http://schemas.microsoft.com/office/drawing/2014/main" id="{F24BD194-75A7-17B1-C0F8-AA5826A7E222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59762" y="30110438"/>
            <a:ext cx="1069848" cy="1444752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23F4DA31-3C21-4A8D-BB74-BFC3D6ADE817}"/>
              </a:ext>
            </a:extLst>
          </p:cNvPr>
          <p:cNvSpPr/>
          <p:nvPr/>
        </p:nvSpPr>
        <p:spPr>
          <a:xfrm>
            <a:off x="12224265" y="30863645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949B81F-6B60-A9AD-35FB-FCABD84231BE}"/>
              </a:ext>
            </a:extLst>
          </p:cNvPr>
          <p:cNvSpPr/>
          <p:nvPr/>
        </p:nvSpPr>
        <p:spPr>
          <a:xfrm>
            <a:off x="12224265" y="27450289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2" name="Graphic 41" descr="Filing Box Archive with solid fill">
            <a:extLst>
              <a:ext uri="{FF2B5EF4-FFF2-40B4-BE49-F238E27FC236}">
                <a16:creationId xmlns:a16="http://schemas.microsoft.com/office/drawing/2014/main" id="{93E435E8-C0E9-F9C1-85D3-2402862A112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635528" y="27058910"/>
            <a:ext cx="1216152" cy="1673352"/>
          </a:xfrm>
          <a:prstGeom prst="rect">
            <a:avLst/>
          </a:prstGeom>
        </p:spPr>
      </p:pic>
      <p:pic>
        <p:nvPicPr>
          <p:cNvPr id="43" name="Graphic 42" descr="Office Chair with solid fill">
            <a:extLst>
              <a:ext uri="{FF2B5EF4-FFF2-40B4-BE49-F238E27FC236}">
                <a16:creationId xmlns:a16="http://schemas.microsoft.com/office/drawing/2014/main" id="{F5FE78BC-449B-1170-C268-27514118FDAB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365996" y="27203545"/>
            <a:ext cx="1371600" cy="1527048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12428CB3-4B6A-AF60-853D-83A119E8E37A}"/>
              </a:ext>
            </a:extLst>
          </p:cNvPr>
          <p:cNvSpPr/>
          <p:nvPr/>
        </p:nvSpPr>
        <p:spPr>
          <a:xfrm>
            <a:off x="38196121" y="27665317"/>
            <a:ext cx="2743200" cy="1828800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lowchart: Predefined Process 44">
            <a:extLst>
              <a:ext uri="{FF2B5EF4-FFF2-40B4-BE49-F238E27FC236}">
                <a16:creationId xmlns:a16="http://schemas.microsoft.com/office/drawing/2014/main" id="{502ECB12-9D35-C02D-DA44-D2777A7AA239}"/>
              </a:ext>
            </a:extLst>
          </p:cNvPr>
          <p:cNvSpPr/>
          <p:nvPr/>
        </p:nvSpPr>
        <p:spPr>
          <a:xfrm>
            <a:off x="22240420" y="29968868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6" name="Graphic 45" descr="Monitor with solid fill">
            <a:extLst>
              <a:ext uri="{FF2B5EF4-FFF2-40B4-BE49-F238E27FC236}">
                <a16:creationId xmlns:a16="http://schemas.microsoft.com/office/drawing/2014/main" id="{8201B999-F26E-4512-D2AD-D2F7DCAA3D6A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518236" y="27162253"/>
            <a:ext cx="1435608" cy="1490472"/>
          </a:xfrm>
          <a:prstGeom prst="rect">
            <a:avLst/>
          </a:prstGeom>
        </p:spPr>
      </p:pic>
      <p:pic>
        <p:nvPicPr>
          <p:cNvPr id="47" name="Graphic 46" descr="Keyboard with solid fill">
            <a:extLst>
              <a:ext uri="{FF2B5EF4-FFF2-40B4-BE49-F238E27FC236}">
                <a16:creationId xmlns:a16="http://schemas.microsoft.com/office/drawing/2014/main" id="{65F5AD66-813E-1B77-BA06-D98E50C3E3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519398" y="27364645"/>
            <a:ext cx="1237605" cy="1237605"/>
          </a:xfrm>
          <a:prstGeom prst="rect">
            <a:avLst/>
          </a:prstGeom>
        </p:spPr>
      </p:pic>
      <p:pic>
        <p:nvPicPr>
          <p:cNvPr id="48" name="Graphic 47" descr="Radio with solid fill">
            <a:extLst>
              <a:ext uri="{FF2B5EF4-FFF2-40B4-BE49-F238E27FC236}">
                <a16:creationId xmlns:a16="http://schemas.microsoft.com/office/drawing/2014/main" id="{72F93EDB-2E24-37A2-8C2C-A31F985F8530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615456" y="30297601"/>
            <a:ext cx="1371600" cy="1069848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43386A6E-DA1E-F12A-9865-C1729D93824D}"/>
              </a:ext>
            </a:extLst>
          </p:cNvPr>
          <p:cNvSpPr txBox="1"/>
          <p:nvPr/>
        </p:nvSpPr>
        <p:spPr>
          <a:xfrm>
            <a:off x="1502223" y="33248947"/>
            <a:ext cx="47744746" cy="17230120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numCol="3" rtlCol="0">
            <a:spAutoFit/>
          </a:bodyPr>
          <a:lstStyle/>
          <a:p>
            <a:pPr algn="ctr"/>
            <a:endParaRPr lang="en-US" sz="6000" b="1" dirty="0">
              <a:cs typeface="Times New Roman" panose="02020603050405020304" pitchFamily="18" charset="0"/>
            </a:endParaRPr>
          </a:p>
          <a:p>
            <a:r>
              <a:rPr lang="en-US" sz="6000" b="1" dirty="0">
                <a:cs typeface="Times New Roman" panose="02020603050405020304" pitchFamily="18" charset="0"/>
              </a:rPr>
              <a:t>					</a:t>
            </a:r>
            <a:r>
              <a:rPr lang="en-US" sz="96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cs typeface="Times New Roman" panose="02020603050405020304" pitchFamily="18" charset="0"/>
              </a:rPr>
              <a:t>			</a:t>
            </a: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Item Key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designated entrance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designated exit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table (sample processing station)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chair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electrical wall outlet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computer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generator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Rapid DNA instrumentation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biohazard bins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storage bins for sample 				  													processing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centrifuge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thermomixer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portable AC unit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portable humidifier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431F9B3-DA26-8762-5061-472E533D6149}"/>
              </a:ext>
            </a:extLst>
          </p:cNvPr>
          <p:cNvSpPr/>
          <p:nvPr/>
        </p:nvSpPr>
        <p:spPr>
          <a:xfrm>
            <a:off x="4025073" y="37248624"/>
            <a:ext cx="1461332" cy="147637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B85D0E41-8D9D-CB86-0081-FB51A7370FF8}"/>
              </a:ext>
            </a:extLst>
          </p:cNvPr>
          <p:cNvSpPr/>
          <p:nvPr/>
        </p:nvSpPr>
        <p:spPr>
          <a:xfrm>
            <a:off x="4025073" y="40744826"/>
            <a:ext cx="1461332" cy="1476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9DF387A-6A46-8363-B831-D52F5CB36477}"/>
              </a:ext>
            </a:extLst>
          </p:cNvPr>
          <p:cNvSpPr/>
          <p:nvPr/>
        </p:nvSpPr>
        <p:spPr>
          <a:xfrm>
            <a:off x="4025072" y="44261336"/>
            <a:ext cx="1461333" cy="2028679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3" name="Graphic 52" descr="Office Chair with solid fill">
            <a:extLst>
              <a:ext uri="{FF2B5EF4-FFF2-40B4-BE49-F238E27FC236}">
                <a16:creationId xmlns:a16="http://schemas.microsoft.com/office/drawing/2014/main" id="{62737117-B54C-3EEB-7B3F-A5CD2A0B4602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69588" y="47757538"/>
            <a:ext cx="2172299" cy="1930458"/>
          </a:xfrm>
          <a:prstGeom prst="rect">
            <a:avLst/>
          </a:prstGeom>
        </p:spPr>
      </p:pic>
      <p:pic>
        <p:nvPicPr>
          <p:cNvPr id="54" name="Graphic 53" descr="Plugged Unplugged with solid fill">
            <a:extLst>
              <a:ext uri="{FF2B5EF4-FFF2-40B4-BE49-F238E27FC236}">
                <a16:creationId xmlns:a16="http://schemas.microsoft.com/office/drawing/2014/main" id="{5A785D52-6F35-4C46-48CE-053A2A9342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601689" y="35215520"/>
            <a:ext cx="2135907" cy="2135907"/>
          </a:xfrm>
          <a:prstGeom prst="rect">
            <a:avLst/>
          </a:prstGeom>
        </p:spPr>
      </p:pic>
      <p:pic>
        <p:nvPicPr>
          <p:cNvPr id="55" name="Graphic 54" descr="Monitor with solid fill">
            <a:extLst>
              <a:ext uri="{FF2B5EF4-FFF2-40B4-BE49-F238E27FC236}">
                <a16:creationId xmlns:a16="http://schemas.microsoft.com/office/drawing/2014/main" id="{7A542864-8A77-15A6-9377-4607A9A4365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818997" y="38390977"/>
            <a:ext cx="1870226" cy="1806408"/>
          </a:xfrm>
          <a:prstGeom prst="rect">
            <a:avLst/>
          </a:prstGeom>
        </p:spPr>
      </p:pic>
      <p:sp>
        <p:nvSpPr>
          <p:cNvPr id="56" name="Flowchart: Predefined Process 55">
            <a:extLst>
              <a:ext uri="{FF2B5EF4-FFF2-40B4-BE49-F238E27FC236}">
                <a16:creationId xmlns:a16="http://schemas.microsoft.com/office/drawing/2014/main" id="{C7435B70-3CB4-7063-3F4F-1E9E9FEB96E8}"/>
              </a:ext>
            </a:extLst>
          </p:cNvPr>
          <p:cNvSpPr/>
          <p:nvPr/>
        </p:nvSpPr>
        <p:spPr>
          <a:xfrm>
            <a:off x="18818997" y="41101397"/>
            <a:ext cx="1766939" cy="1806408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7" name="Graphic 56" descr="Photocopier with solid fill">
            <a:extLst>
              <a:ext uri="{FF2B5EF4-FFF2-40B4-BE49-F238E27FC236}">
                <a16:creationId xmlns:a16="http://schemas.microsoft.com/office/drawing/2014/main" id="{08D3DD24-C081-8000-B625-817568B2C3CE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8853426" y="43658529"/>
            <a:ext cx="1801368" cy="2249424"/>
          </a:xfrm>
          <a:prstGeom prst="rect">
            <a:avLst/>
          </a:prstGeom>
        </p:spPr>
      </p:pic>
      <p:pic>
        <p:nvPicPr>
          <p:cNvPr id="58" name="Graphic 57" descr="Garbage with solid fill">
            <a:extLst>
              <a:ext uri="{FF2B5EF4-FFF2-40B4-BE49-F238E27FC236}">
                <a16:creationId xmlns:a16="http://schemas.microsoft.com/office/drawing/2014/main" id="{EF6E7631-3DEA-7802-D90B-F803FEF6BF12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19185" y="46752386"/>
            <a:ext cx="1435609" cy="1589898"/>
          </a:xfrm>
          <a:prstGeom prst="rect">
            <a:avLst/>
          </a:prstGeom>
        </p:spPr>
      </p:pic>
      <p:pic>
        <p:nvPicPr>
          <p:cNvPr id="59" name="Graphic 58" descr="Filing Box Archive with solid fill">
            <a:extLst>
              <a:ext uri="{FF2B5EF4-FFF2-40B4-BE49-F238E27FC236}">
                <a16:creationId xmlns:a16="http://schemas.microsoft.com/office/drawing/2014/main" id="{628346D4-6651-D650-D358-8B81C8F94597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345793" y="35025966"/>
            <a:ext cx="1584813" cy="1989098"/>
          </a:xfrm>
          <a:prstGeom prst="rect">
            <a:avLst/>
          </a:prstGeom>
        </p:spPr>
      </p:pic>
      <p:pic>
        <p:nvPicPr>
          <p:cNvPr id="60" name="Graphic 59" descr="Radio with solid fill">
            <a:extLst>
              <a:ext uri="{FF2B5EF4-FFF2-40B4-BE49-F238E27FC236}">
                <a16:creationId xmlns:a16="http://schemas.microsoft.com/office/drawing/2014/main" id="{95207A46-6730-96F1-0B15-D0238FB96A66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288242" y="38130906"/>
            <a:ext cx="2072211" cy="1826890"/>
          </a:xfrm>
          <a:prstGeom prst="rect">
            <a:avLst/>
          </a:prstGeom>
        </p:spPr>
      </p:pic>
      <p:pic>
        <p:nvPicPr>
          <p:cNvPr id="61" name="Graphic 60" descr="Keyboard with solid fill">
            <a:extLst>
              <a:ext uri="{FF2B5EF4-FFF2-40B4-BE49-F238E27FC236}">
                <a16:creationId xmlns:a16="http://schemas.microsoft.com/office/drawing/2014/main" id="{575E02FD-DB8C-B878-95AC-12F35CDEF1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275700" y="41073638"/>
            <a:ext cx="2072210" cy="2072210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919C2274-40CF-3D4A-C52B-8E30A8105C51}"/>
              </a:ext>
            </a:extLst>
          </p:cNvPr>
          <p:cNvSpPr/>
          <p:nvPr/>
        </p:nvSpPr>
        <p:spPr>
          <a:xfrm>
            <a:off x="34397405" y="43932043"/>
            <a:ext cx="1655195" cy="20286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4657B40-3E07-369C-6CD6-AD02FBB14E73}"/>
              </a:ext>
            </a:extLst>
          </p:cNvPr>
          <p:cNvSpPr/>
          <p:nvPr/>
        </p:nvSpPr>
        <p:spPr>
          <a:xfrm>
            <a:off x="34545386" y="47197732"/>
            <a:ext cx="1459211" cy="858691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4" name="Graphic 63" descr="Photocopier with solid fill">
            <a:extLst>
              <a:ext uri="{FF2B5EF4-FFF2-40B4-BE49-F238E27FC236}">
                <a16:creationId xmlns:a16="http://schemas.microsoft.com/office/drawing/2014/main" id="{8D2EE790-B432-7F51-F939-2C2C23B8E48B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6235401" y="26782777"/>
            <a:ext cx="1801368" cy="22494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C9D984-F857-4551-BACE-F65DD3424079}"/>
              </a:ext>
            </a:extLst>
          </p:cNvPr>
          <p:cNvSpPr txBox="1"/>
          <p:nvPr/>
        </p:nvSpPr>
        <p:spPr>
          <a:xfrm>
            <a:off x="42047399" y="498856"/>
            <a:ext cx="8701799" cy="1323439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Scale: 1 in = 1 ft</a:t>
            </a:r>
          </a:p>
        </p:txBody>
      </p:sp>
      <p:pic>
        <p:nvPicPr>
          <p:cNvPr id="3" name="Graphic 2" descr="Plugged Unplugged with solid fill">
            <a:extLst>
              <a:ext uri="{FF2B5EF4-FFF2-40B4-BE49-F238E27FC236}">
                <a16:creationId xmlns:a16="http://schemas.microsoft.com/office/drawing/2014/main" id="{AF8F6C3B-57EB-A823-387C-67293A6299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428175" y="30612091"/>
            <a:ext cx="1201258" cy="120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2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77B0EA7-EC80-ABBF-3BF9-B162EF98862F}"/>
              </a:ext>
            </a:extLst>
          </p:cNvPr>
          <p:cNvSpPr txBox="1"/>
          <p:nvPr/>
        </p:nvSpPr>
        <p:spPr>
          <a:xfrm>
            <a:off x="12572999" y="1698168"/>
            <a:ext cx="2606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Conference Room Setup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F940A5-228C-E8BE-0D85-937A7147F92A}"/>
              </a:ext>
            </a:extLst>
          </p:cNvPr>
          <p:cNvSpPr/>
          <p:nvPr/>
        </p:nvSpPr>
        <p:spPr>
          <a:xfrm>
            <a:off x="18137124" y="5008953"/>
            <a:ext cx="14932152" cy="1218895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E417E77A-AA6A-0CA1-C7D6-86CFC7134772}"/>
              </a:ext>
            </a:extLst>
          </p:cNvPr>
          <p:cNvSpPr/>
          <p:nvPr/>
        </p:nvSpPr>
        <p:spPr>
          <a:xfrm>
            <a:off x="14940645" y="5008953"/>
            <a:ext cx="2041070" cy="12188952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96381AFD-F1A4-81AF-1236-BC20BE4BB101}"/>
              </a:ext>
            </a:extLst>
          </p:cNvPr>
          <p:cNvSpPr/>
          <p:nvPr/>
        </p:nvSpPr>
        <p:spPr>
          <a:xfrm rot="16200000">
            <a:off x="24582664" y="11487271"/>
            <a:ext cx="2041070" cy="14932152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E67B40-135A-A0BF-AEA1-1B248616B719}"/>
              </a:ext>
            </a:extLst>
          </p:cNvPr>
          <p:cNvSpPr txBox="1"/>
          <p:nvPr/>
        </p:nvSpPr>
        <p:spPr>
          <a:xfrm>
            <a:off x="11691262" y="10318599"/>
            <a:ext cx="3249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13’4’’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6B1CC0-69A8-BFB9-42A7-7BC3CE24BF30}"/>
              </a:ext>
            </a:extLst>
          </p:cNvPr>
          <p:cNvSpPr txBox="1"/>
          <p:nvPr/>
        </p:nvSpPr>
        <p:spPr>
          <a:xfrm>
            <a:off x="23978507" y="20085914"/>
            <a:ext cx="3249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16’4’’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9D92B0-0E4F-EC16-9227-510FF47E035F}"/>
              </a:ext>
            </a:extLst>
          </p:cNvPr>
          <p:cNvSpPr/>
          <p:nvPr/>
        </p:nvSpPr>
        <p:spPr>
          <a:xfrm>
            <a:off x="15765187" y="23879343"/>
            <a:ext cx="2743200" cy="5184648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FDD734-B3F7-FD20-1D22-43B53930B5CB}"/>
              </a:ext>
            </a:extLst>
          </p:cNvPr>
          <p:cNvSpPr/>
          <p:nvPr/>
        </p:nvSpPr>
        <p:spPr>
          <a:xfrm>
            <a:off x="35146831" y="26656598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Garbage with solid fill">
            <a:extLst>
              <a:ext uri="{FF2B5EF4-FFF2-40B4-BE49-F238E27FC236}">
                <a16:creationId xmlns:a16="http://schemas.microsoft.com/office/drawing/2014/main" id="{93813322-5617-1E4B-5CFC-4178E2B6FAEA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682793" y="26999008"/>
            <a:ext cx="1069848" cy="144475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6A24687-D91D-3B67-A99C-F4A82F329945}"/>
              </a:ext>
            </a:extLst>
          </p:cNvPr>
          <p:cNvSpPr/>
          <p:nvPr/>
        </p:nvSpPr>
        <p:spPr>
          <a:xfrm>
            <a:off x="13147296" y="27752215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AF4054F-2018-E573-0406-7ABD9DC443E7}"/>
              </a:ext>
            </a:extLst>
          </p:cNvPr>
          <p:cNvSpPr/>
          <p:nvPr/>
        </p:nvSpPr>
        <p:spPr>
          <a:xfrm>
            <a:off x="13147296" y="24338859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Graphic 13" descr="Filing Box Archive with solid fill">
            <a:extLst>
              <a:ext uri="{FF2B5EF4-FFF2-40B4-BE49-F238E27FC236}">
                <a16:creationId xmlns:a16="http://schemas.microsoft.com/office/drawing/2014/main" id="{709DB141-1990-B3C2-4B82-D4E633586ED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558559" y="23947480"/>
            <a:ext cx="1216152" cy="1673352"/>
          </a:xfrm>
          <a:prstGeom prst="rect">
            <a:avLst/>
          </a:prstGeom>
        </p:spPr>
      </p:pic>
      <p:pic>
        <p:nvPicPr>
          <p:cNvPr id="15" name="Graphic 14" descr="Office Chair with solid fill">
            <a:extLst>
              <a:ext uri="{FF2B5EF4-FFF2-40B4-BE49-F238E27FC236}">
                <a16:creationId xmlns:a16="http://schemas.microsoft.com/office/drawing/2014/main" id="{82B2C735-6907-03B6-0BEC-863BAA8E4EB5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289027" y="24092115"/>
            <a:ext cx="1371600" cy="152704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1CDBCD9-C5CF-370B-9330-5A7FD2B80887}"/>
              </a:ext>
            </a:extLst>
          </p:cNvPr>
          <p:cNvSpPr/>
          <p:nvPr/>
        </p:nvSpPr>
        <p:spPr>
          <a:xfrm>
            <a:off x="39119152" y="24553887"/>
            <a:ext cx="2743200" cy="1828800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lowchart: Predefined Process 16">
            <a:extLst>
              <a:ext uri="{FF2B5EF4-FFF2-40B4-BE49-F238E27FC236}">
                <a16:creationId xmlns:a16="http://schemas.microsoft.com/office/drawing/2014/main" id="{9929817F-C85A-5D9C-8E35-9E9920C08B78}"/>
              </a:ext>
            </a:extLst>
          </p:cNvPr>
          <p:cNvSpPr/>
          <p:nvPr/>
        </p:nvSpPr>
        <p:spPr>
          <a:xfrm>
            <a:off x="23163451" y="26857438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Monitor with solid fill">
            <a:extLst>
              <a:ext uri="{FF2B5EF4-FFF2-40B4-BE49-F238E27FC236}">
                <a16:creationId xmlns:a16="http://schemas.microsoft.com/office/drawing/2014/main" id="{DE92CFC1-4AC3-8FEC-77F8-8766CFDCA3D7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441267" y="24050823"/>
            <a:ext cx="1435608" cy="1490472"/>
          </a:xfrm>
          <a:prstGeom prst="rect">
            <a:avLst/>
          </a:prstGeom>
        </p:spPr>
      </p:pic>
      <p:pic>
        <p:nvPicPr>
          <p:cNvPr id="19" name="Graphic 18" descr="Keyboard with solid fill">
            <a:extLst>
              <a:ext uri="{FF2B5EF4-FFF2-40B4-BE49-F238E27FC236}">
                <a16:creationId xmlns:a16="http://schemas.microsoft.com/office/drawing/2014/main" id="{B35FE641-B210-29DE-A813-FD289CCA485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442429" y="24253215"/>
            <a:ext cx="1237605" cy="1237605"/>
          </a:xfrm>
          <a:prstGeom prst="rect">
            <a:avLst/>
          </a:prstGeom>
        </p:spPr>
      </p:pic>
      <p:pic>
        <p:nvPicPr>
          <p:cNvPr id="20" name="Graphic 19" descr="Radio with solid fill">
            <a:extLst>
              <a:ext uri="{FF2B5EF4-FFF2-40B4-BE49-F238E27FC236}">
                <a16:creationId xmlns:a16="http://schemas.microsoft.com/office/drawing/2014/main" id="{58A1C240-9435-631B-4A3E-779471F4FEDA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538487" y="27186171"/>
            <a:ext cx="1371600" cy="10698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5D880F0-AC6D-063C-CF43-5060D09FF080}"/>
              </a:ext>
            </a:extLst>
          </p:cNvPr>
          <p:cNvSpPr txBox="1"/>
          <p:nvPr/>
        </p:nvSpPr>
        <p:spPr>
          <a:xfrm>
            <a:off x="2090057" y="30745683"/>
            <a:ext cx="47287542" cy="19482256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numCol="3" rtlCol="0">
            <a:spAutoFit/>
          </a:bodyPr>
          <a:lstStyle/>
          <a:p>
            <a:pPr algn="ctr"/>
            <a:endParaRPr lang="en-US" sz="6000" b="1" dirty="0">
              <a:cs typeface="Times New Roman" panose="02020603050405020304" pitchFamily="18" charset="0"/>
            </a:endParaRPr>
          </a:p>
          <a:p>
            <a:r>
              <a:rPr lang="en-US" sz="6000" b="1" dirty="0">
                <a:cs typeface="Times New Roman" panose="02020603050405020304" pitchFamily="18" charset="0"/>
              </a:rPr>
              <a:t>					</a:t>
            </a:r>
            <a:r>
              <a:rPr lang="en-US" sz="96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cs typeface="Times New Roman" panose="02020603050405020304" pitchFamily="18" charset="0"/>
              </a:rPr>
              <a:t>			</a:t>
            </a: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Item Key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designated entrance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designated exit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table (sample processing 							 									station)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chair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electrical wall outlet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computer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generator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Rapid DNA instrumentation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biohazard bins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storage bins for sample 										 							processing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centrifuge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thermomixer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portable AC unit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portable humidifier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3CEED84-3F58-EAE3-9549-536E70EF34D5}"/>
              </a:ext>
            </a:extLst>
          </p:cNvPr>
          <p:cNvSpPr/>
          <p:nvPr/>
        </p:nvSpPr>
        <p:spPr>
          <a:xfrm>
            <a:off x="4155697" y="35788158"/>
            <a:ext cx="1461332" cy="147637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07A1587-721D-4DA0-BE34-42CF2EE774C3}"/>
              </a:ext>
            </a:extLst>
          </p:cNvPr>
          <p:cNvSpPr/>
          <p:nvPr/>
        </p:nvSpPr>
        <p:spPr>
          <a:xfrm>
            <a:off x="4155697" y="39284360"/>
            <a:ext cx="1461332" cy="1476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C3D3E3-2514-BCA2-747A-5304567921A5}"/>
              </a:ext>
            </a:extLst>
          </p:cNvPr>
          <p:cNvSpPr/>
          <p:nvPr/>
        </p:nvSpPr>
        <p:spPr>
          <a:xfrm>
            <a:off x="3829126" y="41893853"/>
            <a:ext cx="2102266" cy="3380932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Graphic 24" descr="Office Chair with solid fill">
            <a:extLst>
              <a:ext uri="{FF2B5EF4-FFF2-40B4-BE49-F238E27FC236}">
                <a16:creationId xmlns:a16="http://schemas.microsoft.com/office/drawing/2014/main" id="{A092F766-F79B-28E8-2888-785B430C8E22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66927" y="46117861"/>
            <a:ext cx="1826665" cy="2305841"/>
          </a:xfrm>
          <a:prstGeom prst="rect">
            <a:avLst/>
          </a:prstGeom>
        </p:spPr>
      </p:pic>
      <p:pic>
        <p:nvPicPr>
          <p:cNvPr id="26" name="Graphic 25" descr="Plugged Unplugged with solid fill">
            <a:extLst>
              <a:ext uri="{FF2B5EF4-FFF2-40B4-BE49-F238E27FC236}">
                <a16:creationId xmlns:a16="http://schemas.microsoft.com/office/drawing/2014/main" id="{3C5D8677-D74A-3A0D-91C2-A3FC0B7DB7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732313" y="31888853"/>
            <a:ext cx="2304843" cy="2304843"/>
          </a:xfrm>
          <a:prstGeom prst="rect">
            <a:avLst/>
          </a:prstGeom>
        </p:spPr>
      </p:pic>
      <p:pic>
        <p:nvPicPr>
          <p:cNvPr id="27" name="Graphic 26" descr="Monitor with solid fill">
            <a:extLst>
              <a:ext uri="{FF2B5EF4-FFF2-40B4-BE49-F238E27FC236}">
                <a16:creationId xmlns:a16="http://schemas.microsoft.com/office/drawing/2014/main" id="{F13843EC-2104-BE9E-8BBC-498468456262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949621" y="35835824"/>
            <a:ext cx="1870226" cy="1806408"/>
          </a:xfrm>
          <a:prstGeom prst="rect">
            <a:avLst/>
          </a:prstGeom>
        </p:spPr>
      </p:pic>
      <p:sp>
        <p:nvSpPr>
          <p:cNvPr id="28" name="Flowchart: Predefined Process 27">
            <a:extLst>
              <a:ext uri="{FF2B5EF4-FFF2-40B4-BE49-F238E27FC236}">
                <a16:creationId xmlns:a16="http://schemas.microsoft.com/office/drawing/2014/main" id="{FD7AB949-F2A3-A7C5-5EA4-A4D844ABCC40}"/>
              </a:ext>
            </a:extLst>
          </p:cNvPr>
          <p:cNvSpPr/>
          <p:nvPr/>
        </p:nvSpPr>
        <p:spPr>
          <a:xfrm>
            <a:off x="19052908" y="39284360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Graphic 28" descr="Photocopier with solid fill">
            <a:extLst>
              <a:ext uri="{FF2B5EF4-FFF2-40B4-BE49-F238E27FC236}">
                <a16:creationId xmlns:a16="http://schemas.microsoft.com/office/drawing/2014/main" id="{7EB64EE7-83ED-E6B1-0D07-38EF139C6747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8984050" y="42916245"/>
            <a:ext cx="1801368" cy="2249424"/>
          </a:xfrm>
          <a:prstGeom prst="rect">
            <a:avLst/>
          </a:prstGeom>
        </p:spPr>
      </p:pic>
      <p:pic>
        <p:nvPicPr>
          <p:cNvPr id="30" name="Graphic 29" descr="Garbage with solid fill">
            <a:extLst>
              <a:ext uri="{FF2B5EF4-FFF2-40B4-BE49-F238E27FC236}">
                <a16:creationId xmlns:a16="http://schemas.microsoft.com/office/drawing/2014/main" id="{E0F1B852-6F44-A091-7D18-5F8060B81094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349809" y="46677968"/>
            <a:ext cx="1435609" cy="1589898"/>
          </a:xfrm>
          <a:prstGeom prst="rect">
            <a:avLst/>
          </a:prstGeom>
        </p:spPr>
      </p:pic>
      <p:pic>
        <p:nvPicPr>
          <p:cNvPr id="31" name="Graphic 30" descr="Filing Box Archive with solid fill">
            <a:extLst>
              <a:ext uri="{FF2B5EF4-FFF2-40B4-BE49-F238E27FC236}">
                <a16:creationId xmlns:a16="http://schemas.microsoft.com/office/drawing/2014/main" id="{DF7DC9AD-DA71-45A1-4709-B48E8E32191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354424" y="32204598"/>
            <a:ext cx="1584813" cy="1989098"/>
          </a:xfrm>
          <a:prstGeom prst="rect">
            <a:avLst/>
          </a:prstGeom>
        </p:spPr>
      </p:pic>
      <p:pic>
        <p:nvPicPr>
          <p:cNvPr id="32" name="Graphic 31" descr="Radio with solid fill">
            <a:extLst>
              <a:ext uri="{FF2B5EF4-FFF2-40B4-BE49-F238E27FC236}">
                <a16:creationId xmlns:a16="http://schemas.microsoft.com/office/drawing/2014/main" id="{1FFB430D-5165-C01F-CF6B-D776DDE8ADE5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152439" y="35612902"/>
            <a:ext cx="2072211" cy="1826890"/>
          </a:xfrm>
          <a:prstGeom prst="rect">
            <a:avLst/>
          </a:prstGeom>
        </p:spPr>
      </p:pic>
      <p:pic>
        <p:nvPicPr>
          <p:cNvPr id="33" name="Graphic 32" descr="Keyboard with solid fill">
            <a:extLst>
              <a:ext uri="{FF2B5EF4-FFF2-40B4-BE49-F238E27FC236}">
                <a16:creationId xmlns:a16="http://schemas.microsoft.com/office/drawing/2014/main" id="{0AEFC99E-9029-B271-FDF3-1CF9696416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406324" y="39221108"/>
            <a:ext cx="2072210" cy="207221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08418BB0-926F-CA6D-8164-4C7C1C007706}"/>
              </a:ext>
            </a:extLst>
          </p:cNvPr>
          <p:cNvSpPr/>
          <p:nvPr/>
        </p:nvSpPr>
        <p:spPr>
          <a:xfrm>
            <a:off x="34528029" y="42548720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C332131-E436-9838-54FE-248E52F87E8F}"/>
              </a:ext>
            </a:extLst>
          </p:cNvPr>
          <p:cNvSpPr/>
          <p:nvPr/>
        </p:nvSpPr>
        <p:spPr>
          <a:xfrm>
            <a:off x="34512174" y="47145169"/>
            <a:ext cx="2072209" cy="1272829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Graphic 35" descr="Photocopier with solid fill">
            <a:extLst>
              <a:ext uri="{FF2B5EF4-FFF2-40B4-BE49-F238E27FC236}">
                <a16:creationId xmlns:a16="http://schemas.microsoft.com/office/drawing/2014/main" id="{F0142A73-68C0-7C7A-7876-B5074714F96C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315993" y="23580051"/>
            <a:ext cx="1801368" cy="2249424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73F1D9C9-B71B-ECAC-894F-EAD1EC94AD25}"/>
              </a:ext>
            </a:extLst>
          </p:cNvPr>
          <p:cNvSpPr txBox="1"/>
          <p:nvPr/>
        </p:nvSpPr>
        <p:spPr>
          <a:xfrm>
            <a:off x="42047399" y="498856"/>
            <a:ext cx="8701799" cy="1323439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Scale: 1 in = 1 ft</a:t>
            </a:r>
          </a:p>
        </p:txBody>
      </p:sp>
      <p:pic>
        <p:nvPicPr>
          <p:cNvPr id="38" name="Graphic 37" descr="Plugged Unplugged with solid fill">
            <a:extLst>
              <a:ext uri="{FF2B5EF4-FFF2-40B4-BE49-F238E27FC236}">
                <a16:creationId xmlns:a16="http://schemas.microsoft.com/office/drawing/2014/main" id="{9CBA644C-0746-B28E-F17E-91051E56E8B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0211878" y="27731106"/>
            <a:ext cx="1201258" cy="120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14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13E3B7-F8F3-5A99-0769-034A0423C2BB}"/>
              </a:ext>
            </a:extLst>
          </p:cNvPr>
          <p:cNvSpPr txBox="1"/>
          <p:nvPr/>
        </p:nvSpPr>
        <p:spPr>
          <a:xfrm>
            <a:off x="12573000" y="1698169"/>
            <a:ext cx="2606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Hotel Room Setup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C2EF39-B79C-74C5-A490-4A4BB254B809}"/>
              </a:ext>
            </a:extLst>
          </p:cNvPr>
          <p:cNvSpPr/>
          <p:nvPr/>
        </p:nvSpPr>
        <p:spPr>
          <a:xfrm>
            <a:off x="14173200" y="5551713"/>
            <a:ext cx="22860000" cy="1188720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7E38BDF1-37BE-7382-6E55-0D8F9D2F56FE}"/>
              </a:ext>
            </a:extLst>
          </p:cNvPr>
          <p:cNvSpPr/>
          <p:nvPr/>
        </p:nvSpPr>
        <p:spPr>
          <a:xfrm>
            <a:off x="11364687" y="5551712"/>
            <a:ext cx="2041070" cy="11887201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D9B90152-D4E7-FDC7-6E04-38DB102D79B4}"/>
              </a:ext>
            </a:extLst>
          </p:cNvPr>
          <p:cNvSpPr/>
          <p:nvPr/>
        </p:nvSpPr>
        <p:spPr>
          <a:xfrm rot="16200000">
            <a:off x="24582668" y="8055429"/>
            <a:ext cx="2041070" cy="22859997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20B22E-6715-FB41-C708-FC6529AE00EF}"/>
              </a:ext>
            </a:extLst>
          </p:cNvPr>
          <p:cNvSpPr txBox="1"/>
          <p:nvPr/>
        </p:nvSpPr>
        <p:spPr>
          <a:xfrm>
            <a:off x="9323617" y="10710482"/>
            <a:ext cx="2041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13’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F0CA0-240F-F66A-6662-4CB6AA915D0F}"/>
              </a:ext>
            </a:extLst>
          </p:cNvPr>
          <p:cNvSpPr txBox="1"/>
          <p:nvPr/>
        </p:nvSpPr>
        <p:spPr>
          <a:xfrm>
            <a:off x="24037358" y="20505963"/>
            <a:ext cx="31316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25’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672DB6-ECEF-1C10-88AF-B25F6C64EE71}"/>
              </a:ext>
            </a:extLst>
          </p:cNvPr>
          <p:cNvSpPr/>
          <p:nvPr/>
        </p:nvSpPr>
        <p:spPr>
          <a:xfrm>
            <a:off x="15765188" y="24116694"/>
            <a:ext cx="2743200" cy="5184648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BA5AD4-F557-3F78-06C2-67E2F36F1FB0}"/>
              </a:ext>
            </a:extLst>
          </p:cNvPr>
          <p:cNvSpPr/>
          <p:nvPr/>
        </p:nvSpPr>
        <p:spPr>
          <a:xfrm>
            <a:off x="35146832" y="26893949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Garbage with solid fill">
            <a:extLst>
              <a:ext uri="{FF2B5EF4-FFF2-40B4-BE49-F238E27FC236}">
                <a16:creationId xmlns:a16="http://schemas.microsoft.com/office/drawing/2014/main" id="{DF9DE5B8-BFD5-77AB-0896-94A88A2D9C2D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682794" y="27236359"/>
            <a:ext cx="1069848" cy="144475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BF4004E-C267-9C42-F58D-1E5FDAD0322B}"/>
              </a:ext>
            </a:extLst>
          </p:cNvPr>
          <p:cNvSpPr/>
          <p:nvPr/>
        </p:nvSpPr>
        <p:spPr>
          <a:xfrm>
            <a:off x="13147297" y="27989566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BB89F3A-BDEB-1520-0404-1A3C4EFFC02B}"/>
              </a:ext>
            </a:extLst>
          </p:cNvPr>
          <p:cNvSpPr/>
          <p:nvPr/>
        </p:nvSpPr>
        <p:spPr>
          <a:xfrm>
            <a:off x="13147297" y="24576210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Graphic 13" descr="Filing Box Archive with solid fill">
            <a:extLst>
              <a:ext uri="{FF2B5EF4-FFF2-40B4-BE49-F238E27FC236}">
                <a16:creationId xmlns:a16="http://schemas.microsoft.com/office/drawing/2014/main" id="{14279B45-B575-5CA5-2B2C-ED6A9716EC7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558560" y="24184831"/>
            <a:ext cx="1216152" cy="1673352"/>
          </a:xfrm>
          <a:prstGeom prst="rect">
            <a:avLst/>
          </a:prstGeom>
        </p:spPr>
      </p:pic>
      <p:pic>
        <p:nvPicPr>
          <p:cNvPr id="15" name="Graphic 14" descr="Office Chair with solid fill">
            <a:extLst>
              <a:ext uri="{FF2B5EF4-FFF2-40B4-BE49-F238E27FC236}">
                <a16:creationId xmlns:a16="http://schemas.microsoft.com/office/drawing/2014/main" id="{506D3DB0-A1A7-F457-3D52-23893D078D5D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289028" y="24329466"/>
            <a:ext cx="1371600" cy="152704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8DDE6AC-61AD-20EA-4CB5-C177C5B0F277}"/>
              </a:ext>
            </a:extLst>
          </p:cNvPr>
          <p:cNvSpPr/>
          <p:nvPr/>
        </p:nvSpPr>
        <p:spPr>
          <a:xfrm>
            <a:off x="39119153" y="24791238"/>
            <a:ext cx="2743200" cy="1828800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lowchart: Predefined Process 16">
            <a:extLst>
              <a:ext uri="{FF2B5EF4-FFF2-40B4-BE49-F238E27FC236}">
                <a16:creationId xmlns:a16="http://schemas.microsoft.com/office/drawing/2014/main" id="{0241C121-B06F-0341-C021-B3BF7683B16C}"/>
              </a:ext>
            </a:extLst>
          </p:cNvPr>
          <p:cNvSpPr/>
          <p:nvPr/>
        </p:nvSpPr>
        <p:spPr>
          <a:xfrm>
            <a:off x="23163452" y="27094789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Monitor with solid fill">
            <a:extLst>
              <a:ext uri="{FF2B5EF4-FFF2-40B4-BE49-F238E27FC236}">
                <a16:creationId xmlns:a16="http://schemas.microsoft.com/office/drawing/2014/main" id="{BD5A9599-DB70-1AD3-AA90-FA5867B28C2F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441268" y="24288174"/>
            <a:ext cx="1435608" cy="1490472"/>
          </a:xfrm>
          <a:prstGeom prst="rect">
            <a:avLst/>
          </a:prstGeom>
        </p:spPr>
      </p:pic>
      <p:pic>
        <p:nvPicPr>
          <p:cNvPr id="19" name="Graphic 18" descr="Keyboard with solid fill">
            <a:extLst>
              <a:ext uri="{FF2B5EF4-FFF2-40B4-BE49-F238E27FC236}">
                <a16:creationId xmlns:a16="http://schemas.microsoft.com/office/drawing/2014/main" id="{E12B34FD-0F02-3826-8F86-547A507E5D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442430" y="24490566"/>
            <a:ext cx="1237605" cy="1237605"/>
          </a:xfrm>
          <a:prstGeom prst="rect">
            <a:avLst/>
          </a:prstGeom>
        </p:spPr>
      </p:pic>
      <p:pic>
        <p:nvPicPr>
          <p:cNvPr id="20" name="Graphic 19" descr="Radio with solid fill">
            <a:extLst>
              <a:ext uri="{FF2B5EF4-FFF2-40B4-BE49-F238E27FC236}">
                <a16:creationId xmlns:a16="http://schemas.microsoft.com/office/drawing/2014/main" id="{3DA49CF6-940B-29D1-14F1-1CB14DC9F084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538488" y="27423522"/>
            <a:ext cx="1371600" cy="10698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BF62E15-E830-04B6-5B9B-01FA83E73BDC}"/>
              </a:ext>
            </a:extLst>
          </p:cNvPr>
          <p:cNvSpPr txBox="1"/>
          <p:nvPr/>
        </p:nvSpPr>
        <p:spPr>
          <a:xfrm>
            <a:off x="2090058" y="30983034"/>
            <a:ext cx="47287542" cy="19482256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numCol="3" rtlCol="0">
            <a:spAutoFit/>
          </a:bodyPr>
          <a:lstStyle/>
          <a:p>
            <a:pPr algn="ctr"/>
            <a:endParaRPr lang="en-US" sz="6000" b="1" dirty="0">
              <a:cs typeface="Times New Roman" panose="02020603050405020304" pitchFamily="18" charset="0"/>
            </a:endParaRPr>
          </a:p>
          <a:p>
            <a:r>
              <a:rPr lang="en-US" sz="6000" b="1" dirty="0">
                <a:cs typeface="Times New Roman" panose="02020603050405020304" pitchFamily="18" charset="0"/>
              </a:rPr>
              <a:t>					</a:t>
            </a:r>
            <a:r>
              <a:rPr lang="en-US" sz="96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	Item Key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designated entrance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designated exit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table (sample processing 		 					 									station)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chair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electrical wall outlet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computer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generator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Rapid DNA instrumentation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biohazard bins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storage bins for sample 			  					 									processing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centrifuge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thermomixer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portable AC unit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portable humidifier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9791ADE-C621-6C13-756F-C3A4C34F4846}"/>
              </a:ext>
            </a:extLst>
          </p:cNvPr>
          <p:cNvSpPr/>
          <p:nvPr/>
        </p:nvSpPr>
        <p:spPr>
          <a:xfrm>
            <a:off x="4155698" y="36025509"/>
            <a:ext cx="1461332" cy="147637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90B719A-F100-E515-D922-31B85FF3B3D5}"/>
              </a:ext>
            </a:extLst>
          </p:cNvPr>
          <p:cNvSpPr/>
          <p:nvPr/>
        </p:nvSpPr>
        <p:spPr>
          <a:xfrm>
            <a:off x="4155698" y="39521711"/>
            <a:ext cx="1461332" cy="1476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3A7E4CD-603E-1481-3BDC-45528F0A3A64}"/>
              </a:ext>
            </a:extLst>
          </p:cNvPr>
          <p:cNvSpPr/>
          <p:nvPr/>
        </p:nvSpPr>
        <p:spPr>
          <a:xfrm>
            <a:off x="3829127" y="42131204"/>
            <a:ext cx="2102266" cy="3380932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Graphic 24" descr="Office Chair with solid fill">
            <a:extLst>
              <a:ext uri="{FF2B5EF4-FFF2-40B4-BE49-F238E27FC236}">
                <a16:creationId xmlns:a16="http://schemas.microsoft.com/office/drawing/2014/main" id="{CA3CA692-604A-6DE2-04B8-70A70FB58EE0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66928" y="46355212"/>
            <a:ext cx="1826665" cy="2305841"/>
          </a:xfrm>
          <a:prstGeom prst="rect">
            <a:avLst/>
          </a:prstGeom>
        </p:spPr>
      </p:pic>
      <p:pic>
        <p:nvPicPr>
          <p:cNvPr id="26" name="Graphic 25" descr="Plugged Unplugged with solid fill">
            <a:extLst>
              <a:ext uri="{FF2B5EF4-FFF2-40B4-BE49-F238E27FC236}">
                <a16:creationId xmlns:a16="http://schemas.microsoft.com/office/drawing/2014/main" id="{8441FFD1-78F8-5E0A-6A21-FF32510BC7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732314" y="32126204"/>
            <a:ext cx="2304843" cy="2304843"/>
          </a:xfrm>
          <a:prstGeom prst="rect">
            <a:avLst/>
          </a:prstGeom>
        </p:spPr>
      </p:pic>
      <p:pic>
        <p:nvPicPr>
          <p:cNvPr id="27" name="Graphic 26" descr="Monitor with solid fill">
            <a:extLst>
              <a:ext uri="{FF2B5EF4-FFF2-40B4-BE49-F238E27FC236}">
                <a16:creationId xmlns:a16="http://schemas.microsoft.com/office/drawing/2014/main" id="{D11DE458-F1B8-14FA-25E7-6CAEBE1F526E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949622" y="36073175"/>
            <a:ext cx="1870226" cy="1806408"/>
          </a:xfrm>
          <a:prstGeom prst="rect">
            <a:avLst/>
          </a:prstGeom>
        </p:spPr>
      </p:pic>
      <p:sp>
        <p:nvSpPr>
          <p:cNvPr id="28" name="Flowchart: Predefined Process 27">
            <a:extLst>
              <a:ext uri="{FF2B5EF4-FFF2-40B4-BE49-F238E27FC236}">
                <a16:creationId xmlns:a16="http://schemas.microsoft.com/office/drawing/2014/main" id="{A9CC0C1C-7467-2222-0C5B-142B47B461E8}"/>
              </a:ext>
            </a:extLst>
          </p:cNvPr>
          <p:cNvSpPr/>
          <p:nvPr/>
        </p:nvSpPr>
        <p:spPr>
          <a:xfrm>
            <a:off x="19052909" y="39521711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Graphic 28" descr="Photocopier with solid fill">
            <a:extLst>
              <a:ext uri="{FF2B5EF4-FFF2-40B4-BE49-F238E27FC236}">
                <a16:creationId xmlns:a16="http://schemas.microsoft.com/office/drawing/2014/main" id="{C8B88DD4-20A5-E911-B0AA-5D41EE4FCD96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8984051" y="43153596"/>
            <a:ext cx="1801368" cy="2249424"/>
          </a:xfrm>
          <a:prstGeom prst="rect">
            <a:avLst/>
          </a:prstGeom>
        </p:spPr>
      </p:pic>
      <p:pic>
        <p:nvPicPr>
          <p:cNvPr id="30" name="Graphic 29" descr="Garbage with solid fill">
            <a:extLst>
              <a:ext uri="{FF2B5EF4-FFF2-40B4-BE49-F238E27FC236}">
                <a16:creationId xmlns:a16="http://schemas.microsoft.com/office/drawing/2014/main" id="{9EF76D1F-3E28-EB54-14C6-01A449C32B94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349810" y="46915319"/>
            <a:ext cx="1435609" cy="1589898"/>
          </a:xfrm>
          <a:prstGeom prst="rect">
            <a:avLst/>
          </a:prstGeom>
        </p:spPr>
      </p:pic>
      <p:pic>
        <p:nvPicPr>
          <p:cNvPr id="31" name="Graphic 30" descr="Filing Box Archive with solid fill">
            <a:extLst>
              <a:ext uri="{FF2B5EF4-FFF2-40B4-BE49-F238E27FC236}">
                <a16:creationId xmlns:a16="http://schemas.microsoft.com/office/drawing/2014/main" id="{CE663A93-2884-43DF-BA7B-9DC306A7EA8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354425" y="32441949"/>
            <a:ext cx="1584813" cy="1989098"/>
          </a:xfrm>
          <a:prstGeom prst="rect">
            <a:avLst/>
          </a:prstGeom>
        </p:spPr>
      </p:pic>
      <p:pic>
        <p:nvPicPr>
          <p:cNvPr id="32" name="Graphic 31" descr="Radio with solid fill">
            <a:extLst>
              <a:ext uri="{FF2B5EF4-FFF2-40B4-BE49-F238E27FC236}">
                <a16:creationId xmlns:a16="http://schemas.microsoft.com/office/drawing/2014/main" id="{EFCDD15E-6155-CED2-846C-30A6A0C2B155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152440" y="35850253"/>
            <a:ext cx="2072211" cy="1826890"/>
          </a:xfrm>
          <a:prstGeom prst="rect">
            <a:avLst/>
          </a:prstGeom>
        </p:spPr>
      </p:pic>
      <p:pic>
        <p:nvPicPr>
          <p:cNvPr id="33" name="Graphic 32" descr="Keyboard with solid fill">
            <a:extLst>
              <a:ext uri="{FF2B5EF4-FFF2-40B4-BE49-F238E27FC236}">
                <a16:creationId xmlns:a16="http://schemas.microsoft.com/office/drawing/2014/main" id="{C585F39C-2D53-AAA6-78B4-AD5FE29B12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406325" y="39458459"/>
            <a:ext cx="2072210" cy="207221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C73B54AB-95C1-50E6-24D5-8BE8222EFAEC}"/>
              </a:ext>
            </a:extLst>
          </p:cNvPr>
          <p:cNvSpPr/>
          <p:nvPr/>
        </p:nvSpPr>
        <p:spPr>
          <a:xfrm>
            <a:off x="34528030" y="42786071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275BB6F-EDAA-5EAE-C1EC-273C88A76519}"/>
              </a:ext>
            </a:extLst>
          </p:cNvPr>
          <p:cNvSpPr/>
          <p:nvPr/>
        </p:nvSpPr>
        <p:spPr>
          <a:xfrm>
            <a:off x="34512175" y="47382520"/>
            <a:ext cx="2072209" cy="1272829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Graphic 35" descr="Photocopier with solid fill">
            <a:extLst>
              <a:ext uri="{FF2B5EF4-FFF2-40B4-BE49-F238E27FC236}">
                <a16:creationId xmlns:a16="http://schemas.microsoft.com/office/drawing/2014/main" id="{B86DF1AC-BB67-DC86-94D2-FA5D1742FD5E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318074" y="23970041"/>
            <a:ext cx="1801368" cy="2249424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F1FCC77-7253-74D9-8E90-B38C1B62D7B0}"/>
              </a:ext>
            </a:extLst>
          </p:cNvPr>
          <p:cNvSpPr txBox="1"/>
          <p:nvPr/>
        </p:nvSpPr>
        <p:spPr>
          <a:xfrm>
            <a:off x="42047399" y="498856"/>
            <a:ext cx="8701799" cy="1323439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Scale: 1 in = 1 ft</a:t>
            </a:r>
          </a:p>
        </p:txBody>
      </p:sp>
      <p:pic>
        <p:nvPicPr>
          <p:cNvPr id="38" name="Graphic 37" descr="Plugged Unplugged with solid fill">
            <a:extLst>
              <a:ext uri="{FF2B5EF4-FFF2-40B4-BE49-F238E27FC236}">
                <a16:creationId xmlns:a16="http://schemas.microsoft.com/office/drawing/2014/main" id="{4D3D0EF6-B65E-D744-3300-851334B4AF9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0326079" y="28000621"/>
            <a:ext cx="1201258" cy="120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60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>
            <a:extLst>
              <a:ext uri="{FF2B5EF4-FFF2-40B4-BE49-F238E27FC236}">
                <a16:creationId xmlns:a16="http://schemas.microsoft.com/office/drawing/2014/main" id="{194A0516-18AB-809E-0090-939D61EF6E03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5" t="10374" r="6485" b="9494"/>
          <a:stretch/>
        </p:blipFill>
        <p:spPr bwMode="auto">
          <a:xfrm>
            <a:off x="13181076" y="8324226"/>
            <a:ext cx="24844248" cy="7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FA380BF5-7096-71C5-8DBA-9C6333AEEFB8}"/>
              </a:ext>
            </a:extLst>
          </p:cNvPr>
          <p:cNvSpPr txBox="1"/>
          <p:nvPr/>
        </p:nvSpPr>
        <p:spPr>
          <a:xfrm>
            <a:off x="12573000" y="1698169"/>
            <a:ext cx="2606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Crime Scene Van/Truck Setup</a:t>
            </a:r>
          </a:p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Bird’s Eye View</a:t>
            </a:r>
          </a:p>
        </p:txBody>
      </p:sp>
      <p:sp>
        <p:nvSpPr>
          <p:cNvPr id="42" name="Left Brace 41">
            <a:extLst>
              <a:ext uri="{FF2B5EF4-FFF2-40B4-BE49-F238E27FC236}">
                <a16:creationId xmlns:a16="http://schemas.microsoft.com/office/drawing/2014/main" id="{AF8E93D7-B869-06F2-712C-FCD85F1AE7A8}"/>
              </a:ext>
            </a:extLst>
          </p:cNvPr>
          <p:cNvSpPr/>
          <p:nvPr/>
        </p:nvSpPr>
        <p:spPr>
          <a:xfrm>
            <a:off x="10531930" y="8324226"/>
            <a:ext cx="2041070" cy="7220574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61EAE4-FA2E-3E46-765D-24577BF39022}"/>
              </a:ext>
            </a:extLst>
          </p:cNvPr>
          <p:cNvSpPr txBox="1"/>
          <p:nvPr/>
        </p:nvSpPr>
        <p:spPr>
          <a:xfrm>
            <a:off x="7701643" y="10939083"/>
            <a:ext cx="2830287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9600" dirty="0">
                <a:latin typeface="Arial"/>
                <a:cs typeface="Arial"/>
              </a:rPr>
              <a:t>5’1’’</a:t>
            </a:r>
          </a:p>
        </p:txBody>
      </p:sp>
      <p:sp>
        <p:nvSpPr>
          <p:cNvPr id="44" name="Left Brace 43">
            <a:extLst>
              <a:ext uri="{FF2B5EF4-FFF2-40B4-BE49-F238E27FC236}">
                <a16:creationId xmlns:a16="http://schemas.microsoft.com/office/drawing/2014/main" id="{2652120C-020D-9DE5-3174-9854BB8D5F1E}"/>
              </a:ext>
            </a:extLst>
          </p:cNvPr>
          <p:cNvSpPr/>
          <p:nvPr/>
        </p:nvSpPr>
        <p:spPr>
          <a:xfrm rot="16200000">
            <a:off x="21088166" y="8694265"/>
            <a:ext cx="2183972" cy="17511369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90E69E-577A-8854-1119-C7479B8EFA59}"/>
              </a:ext>
            </a:extLst>
          </p:cNvPr>
          <p:cNvSpPr txBox="1"/>
          <p:nvPr/>
        </p:nvSpPr>
        <p:spPr>
          <a:xfrm>
            <a:off x="20501236" y="19018273"/>
            <a:ext cx="3249383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9600" dirty="0">
                <a:latin typeface="Arial"/>
                <a:cs typeface="Arial"/>
              </a:rPr>
              <a:t>10’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674FDE5-2A5E-C52D-238C-96548EC27DA1}"/>
              </a:ext>
            </a:extLst>
          </p:cNvPr>
          <p:cNvSpPr/>
          <p:nvPr/>
        </p:nvSpPr>
        <p:spPr>
          <a:xfrm>
            <a:off x="15830502" y="22520160"/>
            <a:ext cx="2743200" cy="5184648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10C18C2-D719-DBCB-EEF0-4332EAC91389}"/>
              </a:ext>
            </a:extLst>
          </p:cNvPr>
          <p:cNvSpPr/>
          <p:nvPr/>
        </p:nvSpPr>
        <p:spPr>
          <a:xfrm>
            <a:off x="35212146" y="25297415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Graphic 47" descr="Garbage with solid fill">
            <a:extLst>
              <a:ext uri="{FF2B5EF4-FFF2-40B4-BE49-F238E27FC236}">
                <a16:creationId xmlns:a16="http://schemas.microsoft.com/office/drawing/2014/main" id="{9708F7AF-FFA2-CA4C-A60E-13F832805F2B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48108" y="25639825"/>
            <a:ext cx="1069848" cy="1444752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C8C014F5-DD6F-9E96-9962-965D47309942}"/>
              </a:ext>
            </a:extLst>
          </p:cNvPr>
          <p:cNvSpPr/>
          <p:nvPr/>
        </p:nvSpPr>
        <p:spPr>
          <a:xfrm>
            <a:off x="13212611" y="26393032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0F71156-7D90-0BD3-01BD-862A505578B8}"/>
              </a:ext>
            </a:extLst>
          </p:cNvPr>
          <p:cNvSpPr/>
          <p:nvPr/>
        </p:nvSpPr>
        <p:spPr>
          <a:xfrm>
            <a:off x="13212611" y="22979676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2" name="Graphic 51" descr="Filing Box Archive with solid fill">
            <a:extLst>
              <a:ext uri="{FF2B5EF4-FFF2-40B4-BE49-F238E27FC236}">
                <a16:creationId xmlns:a16="http://schemas.microsoft.com/office/drawing/2014/main" id="{9913B90D-D3AF-9FDC-261F-71EB408D30B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623874" y="22588297"/>
            <a:ext cx="1216152" cy="1673352"/>
          </a:xfrm>
          <a:prstGeom prst="rect">
            <a:avLst/>
          </a:prstGeom>
        </p:spPr>
      </p:pic>
      <p:pic>
        <p:nvPicPr>
          <p:cNvPr id="53" name="Graphic 52" descr="Office Chair with solid fill">
            <a:extLst>
              <a:ext uri="{FF2B5EF4-FFF2-40B4-BE49-F238E27FC236}">
                <a16:creationId xmlns:a16="http://schemas.microsoft.com/office/drawing/2014/main" id="{2D417C47-A1C1-0C01-ED2A-9950D0C0B343}"/>
              </a:ext>
            </a:extLst>
          </p:cNvPr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54342" y="22732932"/>
            <a:ext cx="1371600" cy="1527048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C9C89440-DFDB-65A1-08F0-DD05B729F7CE}"/>
              </a:ext>
            </a:extLst>
          </p:cNvPr>
          <p:cNvSpPr/>
          <p:nvPr/>
        </p:nvSpPr>
        <p:spPr>
          <a:xfrm>
            <a:off x="39184467" y="23194704"/>
            <a:ext cx="2743200" cy="1828800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Flowchart: Predefined Process 54">
            <a:extLst>
              <a:ext uri="{FF2B5EF4-FFF2-40B4-BE49-F238E27FC236}">
                <a16:creationId xmlns:a16="http://schemas.microsoft.com/office/drawing/2014/main" id="{B712F089-0154-46E9-FC73-CC48F969B5FD}"/>
              </a:ext>
            </a:extLst>
          </p:cNvPr>
          <p:cNvSpPr/>
          <p:nvPr/>
        </p:nvSpPr>
        <p:spPr>
          <a:xfrm>
            <a:off x="23228766" y="25498255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Graphic 55" descr="Monitor with solid fill">
            <a:extLst>
              <a:ext uri="{FF2B5EF4-FFF2-40B4-BE49-F238E27FC236}">
                <a16:creationId xmlns:a16="http://schemas.microsoft.com/office/drawing/2014/main" id="{3FF2AD96-0DEE-8C1C-1898-C0728ACB254A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506582" y="22691640"/>
            <a:ext cx="1435608" cy="1490472"/>
          </a:xfrm>
          <a:prstGeom prst="rect">
            <a:avLst/>
          </a:prstGeom>
        </p:spPr>
      </p:pic>
      <p:pic>
        <p:nvPicPr>
          <p:cNvPr id="57" name="Graphic 56" descr="Photocopier with solid fill">
            <a:extLst>
              <a:ext uri="{FF2B5EF4-FFF2-40B4-BE49-F238E27FC236}">
                <a16:creationId xmlns:a16="http://schemas.microsoft.com/office/drawing/2014/main" id="{C1E3D889-1231-ECB3-1CAA-83FF87332AC1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444013" y="22069992"/>
            <a:ext cx="1801368" cy="2249424"/>
          </a:xfrm>
          <a:prstGeom prst="rect">
            <a:avLst/>
          </a:prstGeom>
        </p:spPr>
      </p:pic>
      <p:pic>
        <p:nvPicPr>
          <p:cNvPr id="58" name="Graphic 57" descr="Keyboard with solid fill">
            <a:extLst>
              <a:ext uri="{FF2B5EF4-FFF2-40B4-BE49-F238E27FC236}">
                <a16:creationId xmlns:a16="http://schemas.microsoft.com/office/drawing/2014/main" id="{493F2B72-6EAF-781C-7910-01DFA658B8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5507744" y="22894032"/>
            <a:ext cx="1237605" cy="1237605"/>
          </a:xfrm>
          <a:prstGeom prst="rect">
            <a:avLst/>
          </a:prstGeom>
        </p:spPr>
      </p:pic>
      <p:pic>
        <p:nvPicPr>
          <p:cNvPr id="59" name="Graphic 58" descr="Radio with solid fill">
            <a:extLst>
              <a:ext uri="{FF2B5EF4-FFF2-40B4-BE49-F238E27FC236}">
                <a16:creationId xmlns:a16="http://schemas.microsoft.com/office/drawing/2014/main" id="{F3452B91-869E-CFB5-D60F-85976766F584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603802" y="25826988"/>
            <a:ext cx="1371600" cy="1069848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54E91C40-386B-4393-74AE-1AC74C0BE7F5}"/>
              </a:ext>
            </a:extLst>
          </p:cNvPr>
          <p:cNvSpPr txBox="1"/>
          <p:nvPr/>
        </p:nvSpPr>
        <p:spPr>
          <a:xfrm>
            <a:off x="2155372" y="29386500"/>
            <a:ext cx="47287542" cy="19482256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numCol="3" rtlCol="0">
            <a:spAutoFit/>
          </a:bodyPr>
          <a:lstStyle/>
          <a:p>
            <a:pPr algn="ctr"/>
            <a:endParaRPr lang="en-US" sz="6000" b="1" dirty="0">
              <a:cs typeface="Times New Roman" panose="02020603050405020304" pitchFamily="18" charset="0"/>
            </a:endParaRPr>
          </a:p>
          <a:p>
            <a:r>
              <a:rPr lang="en-US" sz="6000" b="1" dirty="0">
                <a:cs typeface="Times New Roman" panose="02020603050405020304" pitchFamily="18" charset="0"/>
              </a:rPr>
              <a:t>					</a:t>
            </a:r>
            <a:r>
              <a:rPr lang="en-US" sz="96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cs typeface="Times New Roman" panose="02020603050405020304" pitchFamily="18" charset="0"/>
              </a:rPr>
              <a:t>			</a:t>
            </a: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Item Key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designated entrance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designated exit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table (sample processing 	 					 										station)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chair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electrical wall outlet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computer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generator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Rapid DNA instrumentation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biohazard bins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storage bins for sample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processing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centrifuge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thermomixer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portable AC unit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portable humidifier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C3CA4FDD-490E-1BA3-03B5-433EC2D7E6BF}"/>
              </a:ext>
            </a:extLst>
          </p:cNvPr>
          <p:cNvSpPr/>
          <p:nvPr/>
        </p:nvSpPr>
        <p:spPr>
          <a:xfrm>
            <a:off x="4221012" y="34428975"/>
            <a:ext cx="1461332" cy="147637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E241923-A5DD-144F-F8FC-55B7413239DC}"/>
              </a:ext>
            </a:extLst>
          </p:cNvPr>
          <p:cNvSpPr/>
          <p:nvPr/>
        </p:nvSpPr>
        <p:spPr>
          <a:xfrm>
            <a:off x="4221012" y="37925177"/>
            <a:ext cx="1461332" cy="1476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81E63D1-B5C6-4C82-DFE7-AC9E4BBAE6B8}"/>
              </a:ext>
            </a:extLst>
          </p:cNvPr>
          <p:cNvSpPr/>
          <p:nvPr/>
        </p:nvSpPr>
        <p:spPr>
          <a:xfrm>
            <a:off x="3894441" y="40534670"/>
            <a:ext cx="2102266" cy="3380932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4" name="Graphic 63" descr="Office Chair with solid fill">
            <a:extLst>
              <a:ext uri="{FF2B5EF4-FFF2-40B4-BE49-F238E27FC236}">
                <a16:creationId xmlns:a16="http://schemas.microsoft.com/office/drawing/2014/main" id="{7358332C-4B8F-CF09-C487-126CE076EC5A}"/>
              </a:ext>
            </a:extLst>
          </p:cNvPr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32242" y="44758678"/>
            <a:ext cx="1826665" cy="2305841"/>
          </a:xfrm>
          <a:prstGeom prst="rect">
            <a:avLst/>
          </a:prstGeom>
        </p:spPr>
      </p:pic>
      <p:pic>
        <p:nvPicPr>
          <p:cNvPr id="65" name="Graphic 64" descr="Plugged Unplugged with solid fill">
            <a:extLst>
              <a:ext uri="{FF2B5EF4-FFF2-40B4-BE49-F238E27FC236}">
                <a16:creationId xmlns:a16="http://schemas.microsoft.com/office/drawing/2014/main" id="{335677AF-C226-E36A-D59F-A5AC8D503C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797628" y="30529670"/>
            <a:ext cx="2304843" cy="2304843"/>
          </a:xfrm>
          <a:prstGeom prst="rect">
            <a:avLst/>
          </a:prstGeom>
        </p:spPr>
      </p:pic>
      <p:pic>
        <p:nvPicPr>
          <p:cNvPr id="66" name="Graphic 65" descr="Monitor with solid fill">
            <a:extLst>
              <a:ext uri="{FF2B5EF4-FFF2-40B4-BE49-F238E27FC236}">
                <a16:creationId xmlns:a16="http://schemas.microsoft.com/office/drawing/2014/main" id="{2B5E6261-DDDB-CDE2-BFAD-E22622E9CDA8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014936" y="34476641"/>
            <a:ext cx="1870226" cy="1806408"/>
          </a:xfrm>
          <a:prstGeom prst="rect">
            <a:avLst/>
          </a:prstGeom>
        </p:spPr>
      </p:pic>
      <p:sp>
        <p:nvSpPr>
          <p:cNvPr id="67" name="Flowchart: Predefined Process 66">
            <a:extLst>
              <a:ext uri="{FF2B5EF4-FFF2-40B4-BE49-F238E27FC236}">
                <a16:creationId xmlns:a16="http://schemas.microsoft.com/office/drawing/2014/main" id="{7732F805-1321-1CC7-00AF-BC4CF0B410B7}"/>
              </a:ext>
            </a:extLst>
          </p:cNvPr>
          <p:cNvSpPr/>
          <p:nvPr/>
        </p:nvSpPr>
        <p:spPr>
          <a:xfrm>
            <a:off x="19118223" y="37925177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8" name="Graphic 67" descr="Photocopier with solid fill">
            <a:extLst>
              <a:ext uri="{FF2B5EF4-FFF2-40B4-BE49-F238E27FC236}">
                <a16:creationId xmlns:a16="http://schemas.microsoft.com/office/drawing/2014/main" id="{7990E885-62CF-5629-7B98-E363A89ECBE2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049365" y="41557062"/>
            <a:ext cx="1801368" cy="2249424"/>
          </a:xfrm>
          <a:prstGeom prst="rect">
            <a:avLst/>
          </a:prstGeom>
        </p:spPr>
      </p:pic>
      <p:pic>
        <p:nvPicPr>
          <p:cNvPr id="69" name="Graphic 68" descr="Garbage with solid fill">
            <a:extLst>
              <a:ext uri="{FF2B5EF4-FFF2-40B4-BE49-F238E27FC236}">
                <a16:creationId xmlns:a16="http://schemas.microsoft.com/office/drawing/2014/main" id="{3E9DD575-D148-DF3A-CE8E-0001A8F8E10D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415124" y="45318785"/>
            <a:ext cx="1435609" cy="1589898"/>
          </a:xfrm>
          <a:prstGeom prst="rect">
            <a:avLst/>
          </a:prstGeom>
        </p:spPr>
      </p:pic>
      <p:pic>
        <p:nvPicPr>
          <p:cNvPr id="70" name="Graphic 69" descr="Filing Box Archive with solid fill">
            <a:extLst>
              <a:ext uri="{FF2B5EF4-FFF2-40B4-BE49-F238E27FC236}">
                <a16:creationId xmlns:a16="http://schemas.microsoft.com/office/drawing/2014/main" id="{479095A4-A725-AA4D-5FA5-EE246E8F9697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419739" y="30845415"/>
            <a:ext cx="1584813" cy="1989098"/>
          </a:xfrm>
          <a:prstGeom prst="rect">
            <a:avLst/>
          </a:prstGeom>
        </p:spPr>
      </p:pic>
      <p:pic>
        <p:nvPicPr>
          <p:cNvPr id="71" name="Graphic 70" descr="Radio with solid fill">
            <a:extLst>
              <a:ext uri="{FF2B5EF4-FFF2-40B4-BE49-F238E27FC236}">
                <a16:creationId xmlns:a16="http://schemas.microsoft.com/office/drawing/2014/main" id="{92E480C5-53FD-9E23-5FA9-056BE372C33E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4217754" y="34253719"/>
            <a:ext cx="2072211" cy="1826890"/>
          </a:xfrm>
          <a:prstGeom prst="rect">
            <a:avLst/>
          </a:prstGeom>
        </p:spPr>
      </p:pic>
      <p:pic>
        <p:nvPicPr>
          <p:cNvPr id="72" name="Graphic 71" descr="Keyboard with solid fill">
            <a:extLst>
              <a:ext uri="{FF2B5EF4-FFF2-40B4-BE49-F238E27FC236}">
                <a16:creationId xmlns:a16="http://schemas.microsoft.com/office/drawing/2014/main" id="{4EF347AD-D520-AB56-FFD7-DB3CB2B88A3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471639" y="37861925"/>
            <a:ext cx="2072210" cy="2072210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CC61FBA4-F209-C8C0-B3F3-06E085193F96}"/>
              </a:ext>
            </a:extLst>
          </p:cNvPr>
          <p:cNvSpPr/>
          <p:nvPr/>
        </p:nvSpPr>
        <p:spPr>
          <a:xfrm>
            <a:off x="34593344" y="41189537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73CDE9E-ECDD-DD6C-3734-C6BA1DAC25C9}"/>
              </a:ext>
            </a:extLst>
          </p:cNvPr>
          <p:cNvSpPr/>
          <p:nvPr/>
        </p:nvSpPr>
        <p:spPr>
          <a:xfrm>
            <a:off x="34577489" y="45785986"/>
            <a:ext cx="2072209" cy="1272829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BB2662-DB0D-5C35-C119-728EE3F6FF7F}"/>
              </a:ext>
            </a:extLst>
          </p:cNvPr>
          <p:cNvSpPr txBox="1"/>
          <p:nvPr/>
        </p:nvSpPr>
        <p:spPr>
          <a:xfrm>
            <a:off x="42047399" y="498856"/>
            <a:ext cx="8701799" cy="1323439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Scale: 1 in = 1 ft</a:t>
            </a:r>
          </a:p>
        </p:txBody>
      </p:sp>
      <p:pic>
        <p:nvPicPr>
          <p:cNvPr id="3" name="Graphic 2" descr="Plugged Unplugged with solid fill">
            <a:extLst>
              <a:ext uri="{FF2B5EF4-FFF2-40B4-BE49-F238E27FC236}">
                <a16:creationId xmlns:a16="http://schemas.microsoft.com/office/drawing/2014/main" id="{0DA5B32F-9A1F-FB7D-82D8-C82A1EAB1CF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0448455" y="26483948"/>
            <a:ext cx="1201258" cy="120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885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0689C9C2-2ECE-DBC9-8663-4FE0A8267EA9}"/>
              </a:ext>
            </a:extLst>
          </p:cNvPr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7" t="9719" r="6703" b="9065"/>
          <a:stretch/>
        </p:blipFill>
        <p:spPr bwMode="auto">
          <a:xfrm>
            <a:off x="13181076" y="8037834"/>
            <a:ext cx="24844248" cy="967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01FA09B-1251-280C-B9D0-8BB4393C0AD2}"/>
              </a:ext>
            </a:extLst>
          </p:cNvPr>
          <p:cNvSpPr txBox="1"/>
          <p:nvPr/>
        </p:nvSpPr>
        <p:spPr>
          <a:xfrm>
            <a:off x="12573000" y="1698169"/>
            <a:ext cx="2606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Crime Scene Van/Truck Setup</a:t>
            </a:r>
          </a:p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External View</a:t>
            </a:r>
          </a:p>
        </p:txBody>
      </p:sp>
      <p:sp>
        <p:nvSpPr>
          <p:cNvPr id="43" name="Left Brace 42">
            <a:extLst>
              <a:ext uri="{FF2B5EF4-FFF2-40B4-BE49-F238E27FC236}">
                <a16:creationId xmlns:a16="http://schemas.microsoft.com/office/drawing/2014/main" id="{3F25CDA3-EAEF-A876-3088-5F706A718E0D}"/>
              </a:ext>
            </a:extLst>
          </p:cNvPr>
          <p:cNvSpPr/>
          <p:nvPr/>
        </p:nvSpPr>
        <p:spPr>
          <a:xfrm rot="16200000">
            <a:off x="19703363" y="12010977"/>
            <a:ext cx="1547344" cy="13999830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B8B681B-F90E-6D3C-4F7F-A29E2159425E}"/>
              </a:ext>
            </a:extLst>
          </p:cNvPr>
          <p:cNvSpPr txBox="1"/>
          <p:nvPr/>
        </p:nvSpPr>
        <p:spPr>
          <a:xfrm>
            <a:off x="18841812" y="20378911"/>
            <a:ext cx="3249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rial" panose="020B0604020202020204" pitchFamily="34" charset="0"/>
                <a:cs typeface="Arial" panose="020B0604020202020204" pitchFamily="34" charset="0"/>
              </a:rPr>
              <a:t>10’</a:t>
            </a:r>
          </a:p>
        </p:txBody>
      </p:sp>
      <p:sp>
        <p:nvSpPr>
          <p:cNvPr id="45" name="Left Brace 44">
            <a:extLst>
              <a:ext uri="{FF2B5EF4-FFF2-40B4-BE49-F238E27FC236}">
                <a16:creationId xmlns:a16="http://schemas.microsoft.com/office/drawing/2014/main" id="{2656A3E2-9E84-7081-732E-8EFA85E3157D}"/>
              </a:ext>
            </a:extLst>
          </p:cNvPr>
          <p:cNvSpPr/>
          <p:nvPr/>
        </p:nvSpPr>
        <p:spPr>
          <a:xfrm>
            <a:off x="10183195" y="8037834"/>
            <a:ext cx="2041070" cy="8114180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1E9B41A-59F0-D168-3D1C-0C6A26CEC591}"/>
              </a:ext>
            </a:extLst>
          </p:cNvPr>
          <p:cNvSpPr txBox="1"/>
          <p:nvPr/>
        </p:nvSpPr>
        <p:spPr>
          <a:xfrm>
            <a:off x="6657005" y="11310094"/>
            <a:ext cx="3526190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9600" dirty="0">
                <a:latin typeface="Arial"/>
                <a:cs typeface="Arial"/>
              </a:rPr>
              <a:t>4’3’’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383B2FD-F6B5-AEFC-1F7E-3D71F9E96D31}"/>
              </a:ext>
            </a:extLst>
          </p:cNvPr>
          <p:cNvSpPr/>
          <p:nvPr/>
        </p:nvSpPr>
        <p:spPr>
          <a:xfrm>
            <a:off x="15634559" y="24175297"/>
            <a:ext cx="2743200" cy="5184648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F073803-ED45-642F-99DC-0B8DDCC21C3C}"/>
              </a:ext>
            </a:extLst>
          </p:cNvPr>
          <p:cNvSpPr/>
          <p:nvPr/>
        </p:nvSpPr>
        <p:spPr>
          <a:xfrm>
            <a:off x="35016203" y="26952552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9" name="Graphic 48" descr="Garbage with solid fill">
            <a:extLst>
              <a:ext uri="{FF2B5EF4-FFF2-40B4-BE49-F238E27FC236}">
                <a16:creationId xmlns:a16="http://schemas.microsoft.com/office/drawing/2014/main" id="{B387A12C-4255-DF4D-FF90-473C94EAA8CC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552165" y="27294962"/>
            <a:ext cx="1069848" cy="1444752"/>
          </a:xfrm>
          <a:prstGeom prst="rect">
            <a:avLst/>
          </a:prstGeom>
        </p:spPr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id="{CC77C64F-7719-D247-B6EA-04714EB9372A}"/>
              </a:ext>
            </a:extLst>
          </p:cNvPr>
          <p:cNvSpPr/>
          <p:nvPr/>
        </p:nvSpPr>
        <p:spPr>
          <a:xfrm>
            <a:off x="13016668" y="28048169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5EDF304-5F97-87F5-47DE-768F649654BD}"/>
              </a:ext>
            </a:extLst>
          </p:cNvPr>
          <p:cNvSpPr/>
          <p:nvPr/>
        </p:nvSpPr>
        <p:spPr>
          <a:xfrm>
            <a:off x="13016668" y="24634813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3" name="Graphic 52" descr="Filing Box Archive with solid fill">
            <a:extLst>
              <a:ext uri="{FF2B5EF4-FFF2-40B4-BE49-F238E27FC236}">
                <a16:creationId xmlns:a16="http://schemas.microsoft.com/office/drawing/2014/main" id="{ABEEAE3C-27C5-87E6-1855-8E981EA7171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427931" y="24243434"/>
            <a:ext cx="1216152" cy="1673352"/>
          </a:xfrm>
          <a:prstGeom prst="rect">
            <a:avLst/>
          </a:prstGeom>
        </p:spPr>
      </p:pic>
      <p:pic>
        <p:nvPicPr>
          <p:cNvPr id="54" name="Graphic 53" descr="Office Chair with solid fill">
            <a:extLst>
              <a:ext uri="{FF2B5EF4-FFF2-40B4-BE49-F238E27FC236}">
                <a16:creationId xmlns:a16="http://schemas.microsoft.com/office/drawing/2014/main" id="{082D6CE4-DE96-024C-0CFB-9341A476E086}"/>
              </a:ext>
            </a:extLst>
          </p:cNvPr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158399" y="24388069"/>
            <a:ext cx="1371600" cy="1527048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E1C724CE-2C05-6EF3-30DD-CC02BC5424E9}"/>
              </a:ext>
            </a:extLst>
          </p:cNvPr>
          <p:cNvSpPr/>
          <p:nvPr/>
        </p:nvSpPr>
        <p:spPr>
          <a:xfrm>
            <a:off x="38988524" y="24849841"/>
            <a:ext cx="2743200" cy="1828800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Flowchart: Predefined Process 55">
            <a:extLst>
              <a:ext uri="{FF2B5EF4-FFF2-40B4-BE49-F238E27FC236}">
                <a16:creationId xmlns:a16="http://schemas.microsoft.com/office/drawing/2014/main" id="{A99BA232-AEAA-1F1E-D375-45AA025CC7EB}"/>
              </a:ext>
            </a:extLst>
          </p:cNvPr>
          <p:cNvSpPr/>
          <p:nvPr/>
        </p:nvSpPr>
        <p:spPr>
          <a:xfrm>
            <a:off x="23032823" y="27153392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7" name="Graphic 56" descr="Monitor with solid fill">
            <a:extLst>
              <a:ext uri="{FF2B5EF4-FFF2-40B4-BE49-F238E27FC236}">
                <a16:creationId xmlns:a16="http://schemas.microsoft.com/office/drawing/2014/main" id="{0F81B38F-212B-FAE8-CD8E-0E0F4852EC5C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310639" y="24346777"/>
            <a:ext cx="1435608" cy="1490472"/>
          </a:xfrm>
          <a:prstGeom prst="rect">
            <a:avLst/>
          </a:prstGeom>
        </p:spPr>
      </p:pic>
      <p:pic>
        <p:nvPicPr>
          <p:cNvPr id="58" name="Graphic 57" descr="Photocopier with solid fill">
            <a:extLst>
              <a:ext uri="{FF2B5EF4-FFF2-40B4-BE49-F238E27FC236}">
                <a16:creationId xmlns:a16="http://schemas.microsoft.com/office/drawing/2014/main" id="{7BF83BFA-107F-F84F-352F-615798813063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248070" y="23725129"/>
            <a:ext cx="1801368" cy="2249424"/>
          </a:xfrm>
          <a:prstGeom prst="rect">
            <a:avLst/>
          </a:prstGeom>
        </p:spPr>
      </p:pic>
      <p:pic>
        <p:nvPicPr>
          <p:cNvPr id="59" name="Graphic 58" descr="Keyboard with solid fill">
            <a:extLst>
              <a:ext uri="{FF2B5EF4-FFF2-40B4-BE49-F238E27FC236}">
                <a16:creationId xmlns:a16="http://schemas.microsoft.com/office/drawing/2014/main" id="{75C401BA-33AD-F323-0107-96F1635D8C9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5311801" y="24549169"/>
            <a:ext cx="1237605" cy="1237605"/>
          </a:xfrm>
          <a:prstGeom prst="rect">
            <a:avLst/>
          </a:prstGeom>
        </p:spPr>
      </p:pic>
      <p:pic>
        <p:nvPicPr>
          <p:cNvPr id="60" name="Graphic 59" descr="Radio with solid fill">
            <a:extLst>
              <a:ext uri="{FF2B5EF4-FFF2-40B4-BE49-F238E27FC236}">
                <a16:creationId xmlns:a16="http://schemas.microsoft.com/office/drawing/2014/main" id="{DBB0FBAB-62DF-D364-F46A-E0757CD5A031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407859" y="27482125"/>
            <a:ext cx="1371600" cy="1069848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62AAA1DD-C6C6-CD37-946F-BC9EB2CB1799}"/>
              </a:ext>
            </a:extLst>
          </p:cNvPr>
          <p:cNvSpPr txBox="1"/>
          <p:nvPr/>
        </p:nvSpPr>
        <p:spPr>
          <a:xfrm>
            <a:off x="1959429" y="31041637"/>
            <a:ext cx="47287542" cy="19482256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numCol="3" rtlCol="0">
            <a:spAutoFit/>
          </a:bodyPr>
          <a:lstStyle/>
          <a:p>
            <a:pPr algn="ctr"/>
            <a:endParaRPr lang="en-US" sz="6000" b="1" dirty="0">
              <a:cs typeface="Times New Roman" panose="02020603050405020304" pitchFamily="18" charset="0"/>
            </a:endParaRPr>
          </a:p>
          <a:p>
            <a:r>
              <a:rPr lang="en-US" sz="6000" b="1" dirty="0">
                <a:cs typeface="Times New Roman" panose="02020603050405020304" pitchFamily="18" charset="0"/>
              </a:rPr>
              <a:t>					</a:t>
            </a:r>
            <a:r>
              <a:rPr lang="en-US" sz="96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cs typeface="Times New Roman" panose="02020603050405020304" pitchFamily="18" charset="0"/>
              </a:rPr>
              <a:t>			</a:t>
            </a: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Item Key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designated entrance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designated exit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table (sample processing 			 				 									station)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chair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electrical wall outlet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computer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generator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Rapid DNA instrumentation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biohazard bins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storage bins for sample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processing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centrifuge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thermomixer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portable AC unit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portable humidifier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D110F1C-8990-2564-3514-CF8AE7DE9559}"/>
              </a:ext>
            </a:extLst>
          </p:cNvPr>
          <p:cNvSpPr/>
          <p:nvPr/>
        </p:nvSpPr>
        <p:spPr>
          <a:xfrm>
            <a:off x="4025069" y="36084112"/>
            <a:ext cx="1461332" cy="147637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7E3C67F-B74B-0FA7-0E7C-95DDA04D6942}"/>
              </a:ext>
            </a:extLst>
          </p:cNvPr>
          <p:cNvSpPr/>
          <p:nvPr/>
        </p:nvSpPr>
        <p:spPr>
          <a:xfrm>
            <a:off x="4025069" y="39580314"/>
            <a:ext cx="1461332" cy="1476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CC06CBB-461F-F2C7-D93B-C8EFF3CBDD3D}"/>
              </a:ext>
            </a:extLst>
          </p:cNvPr>
          <p:cNvSpPr/>
          <p:nvPr/>
        </p:nvSpPr>
        <p:spPr>
          <a:xfrm>
            <a:off x="3698498" y="42189807"/>
            <a:ext cx="2102266" cy="3380932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5" name="Graphic 64" descr="Office Chair with solid fill">
            <a:extLst>
              <a:ext uri="{FF2B5EF4-FFF2-40B4-BE49-F238E27FC236}">
                <a16:creationId xmlns:a16="http://schemas.microsoft.com/office/drawing/2014/main" id="{90C57EBD-F853-1828-EEDE-F54F862879F8}"/>
              </a:ext>
            </a:extLst>
          </p:cNvPr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36299" y="46413815"/>
            <a:ext cx="1826665" cy="2305841"/>
          </a:xfrm>
          <a:prstGeom prst="rect">
            <a:avLst/>
          </a:prstGeom>
        </p:spPr>
      </p:pic>
      <p:pic>
        <p:nvPicPr>
          <p:cNvPr id="66" name="Graphic 65" descr="Plugged Unplugged with solid fill">
            <a:extLst>
              <a:ext uri="{FF2B5EF4-FFF2-40B4-BE49-F238E27FC236}">
                <a16:creationId xmlns:a16="http://schemas.microsoft.com/office/drawing/2014/main" id="{4DA1E036-D3CE-C7F3-C3BA-F6D7D60145D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601685" y="32184807"/>
            <a:ext cx="2304843" cy="2304843"/>
          </a:xfrm>
          <a:prstGeom prst="rect">
            <a:avLst/>
          </a:prstGeom>
        </p:spPr>
      </p:pic>
      <p:pic>
        <p:nvPicPr>
          <p:cNvPr id="67" name="Graphic 66" descr="Monitor with solid fill">
            <a:extLst>
              <a:ext uri="{FF2B5EF4-FFF2-40B4-BE49-F238E27FC236}">
                <a16:creationId xmlns:a16="http://schemas.microsoft.com/office/drawing/2014/main" id="{B4328B0A-7292-0CE3-1A5F-E5A1C72C96E7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818993" y="36131778"/>
            <a:ext cx="1870226" cy="1806408"/>
          </a:xfrm>
          <a:prstGeom prst="rect">
            <a:avLst/>
          </a:prstGeom>
        </p:spPr>
      </p:pic>
      <p:sp>
        <p:nvSpPr>
          <p:cNvPr id="68" name="Flowchart: Predefined Process 67">
            <a:extLst>
              <a:ext uri="{FF2B5EF4-FFF2-40B4-BE49-F238E27FC236}">
                <a16:creationId xmlns:a16="http://schemas.microsoft.com/office/drawing/2014/main" id="{BCA037C8-BADD-5614-14C0-A6562697029D}"/>
              </a:ext>
            </a:extLst>
          </p:cNvPr>
          <p:cNvSpPr/>
          <p:nvPr/>
        </p:nvSpPr>
        <p:spPr>
          <a:xfrm>
            <a:off x="18922280" y="39580314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9" name="Graphic 68" descr="Photocopier with solid fill">
            <a:extLst>
              <a:ext uri="{FF2B5EF4-FFF2-40B4-BE49-F238E27FC236}">
                <a16:creationId xmlns:a16="http://schemas.microsoft.com/office/drawing/2014/main" id="{F1F5DB95-CEEF-CE96-ABE4-B79BF7A289B8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853422" y="43212199"/>
            <a:ext cx="1801368" cy="2249424"/>
          </a:xfrm>
          <a:prstGeom prst="rect">
            <a:avLst/>
          </a:prstGeom>
        </p:spPr>
      </p:pic>
      <p:pic>
        <p:nvPicPr>
          <p:cNvPr id="70" name="Graphic 69" descr="Garbage with solid fill">
            <a:extLst>
              <a:ext uri="{FF2B5EF4-FFF2-40B4-BE49-F238E27FC236}">
                <a16:creationId xmlns:a16="http://schemas.microsoft.com/office/drawing/2014/main" id="{D7D94927-54D9-63EB-F6C7-1424C08EFC96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219181" y="46973922"/>
            <a:ext cx="1435609" cy="1589898"/>
          </a:xfrm>
          <a:prstGeom prst="rect">
            <a:avLst/>
          </a:prstGeom>
        </p:spPr>
      </p:pic>
      <p:pic>
        <p:nvPicPr>
          <p:cNvPr id="71" name="Graphic 70" descr="Filing Box Archive with solid fill">
            <a:extLst>
              <a:ext uri="{FF2B5EF4-FFF2-40B4-BE49-F238E27FC236}">
                <a16:creationId xmlns:a16="http://schemas.microsoft.com/office/drawing/2014/main" id="{117D2649-F415-9D77-C577-5E3E2EC8281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223796" y="32500552"/>
            <a:ext cx="1584813" cy="1989098"/>
          </a:xfrm>
          <a:prstGeom prst="rect">
            <a:avLst/>
          </a:prstGeom>
        </p:spPr>
      </p:pic>
      <p:pic>
        <p:nvPicPr>
          <p:cNvPr id="72" name="Graphic 71" descr="Radio with solid fill">
            <a:extLst>
              <a:ext uri="{FF2B5EF4-FFF2-40B4-BE49-F238E27FC236}">
                <a16:creationId xmlns:a16="http://schemas.microsoft.com/office/drawing/2014/main" id="{605BA868-111D-4FA1-BC29-78531AFF53C8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4021811" y="35908856"/>
            <a:ext cx="2072211" cy="1826890"/>
          </a:xfrm>
          <a:prstGeom prst="rect">
            <a:avLst/>
          </a:prstGeom>
        </p:spPr>
      </p:pic>
      <p:pic>
        <p:nvPicPr>
          <p:cNvPr id="73" name="Graphic 72" descr="Keyboard with solid fill">
            <a:extLst>
              <a:ext uri="{FF2B5EF4-FFF2-40B4-BE49-F238E27FC236}">
                <a16:creationId xmlns:a16="http://schemas.microsoft.com/office/drawing/2014/main" id="{7ED325C1-E54F-A377-B425-70F0C370088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275696" y="39517062"/>
            <a:ext cx="2072210" cy="2072210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7A25A8BE-E838-0421-E6D9-CB94DB621F00}"/>
              </a:ext>
            </a:extLst>
          </p:cNvPr>
          <p:cNvSpPr/>
          <p:nvPr/>
        </p:nvSpPr>
        <p:spPr>
          <a:xfrm>
            <a:off x="34397401" y="42844674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71F4547-7A6C-F766-41CB-5E4D1F7A2E14}"/>
              </a:ext>
            </a:extLst>
          </p:cNvPr>
          <p:cNvSpPr/>
          <p:nvPr/>
        </p:nvSpPr>
        <p:spPr>
          <a:xfrm>
            <a:off x="34381546" y="47441123"/>
            <a:ext cx="2072209" cy="1272829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FE7E03-1596-72F2-2DED-9978E8A7B282}"/>
              </a:ext>
            </a:extLst>
          </p:cNvPr>
          <p:cNvSpPr txBox="1"/>
          <p:nvPr/>
        </p:nvSpPr>
        <p:spPr>
          <a:xfrm>
            <a:off x="42047399" y="498856"/>
            <a:ext cx="8701799" cy="1323439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Scale: 1 in = 1 ft</a:t>
            </a:r>
          </a:p>
        </p:txBody>
      </p:sp>
      <p:pic>
        <p:nvPicPr>
          <p:cNvPr id="3" name="Graphic 2" descr="Plugged Unplugged with solid fill">
            <a:extLst>
              <a:ext uri="{FF2B5EF4-FFF2-40B4-BE49-F238E27FC236}">
                <a16:creationId xmlns:a16="http://schemas.microsoft.com/office/drawing/2014/main" id="{CDCEFFDE-8C59-0D09-CD84-D1FD8ED38A6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0181074" y="27859531"/>
            <a:ext cx="1201258" cy="120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61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7719BF7-9540-8E26-BB42-43338F74A273}"/>
              </a:ext>
            </a:extLst>
          </p:cNvPr>
          <p:cNvSpPr txBox="1"/>
          <p:nvPr/>
        </p:nvSpPr>
        <p:spPr>
          <a:xfrm>
            <a:off x="12573000" y="1698169"/>
            <a:ext cx="2606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Crime Scene Van/Truck Setup</a:t>
            </a:r>
          </a:p>
          <a:p>
            <a:pPr algn="ctr"/>
            <a:r>
              <a:rPr lang="en-US" sz="12000" b="1" dirty="0">
                <a:latin typeface="Arial" panose="020B0604020202020204" pitchFamily="34" charset="0"/>
                <a:cs typeface="Arial" panose="020B0604020202020204" pitchFamily="34" charset="0"/>
              </a:rPr>
              <a:t>Internal View</a:t>
            </a:r>
          </a:p>
        </p:txBody>
      </p:sp>
      <p:pic>
        <p:nvPicPr>
          <p:cNvPr id="1103" name="Picture 1102" descr="A black and white image of a couple of squares&#10;&#10;Description automatically generated">
            <a:extLst>
              <a:ext uri="{FF2B5EF4-FFF2-40B4-BE49-F238E27FC236}">
                <a16:creationId xmlns:a16="http://schemas.microsoft.com/office/drawing/2014/main" id="{4401CE7A-33EE-6913-A80C-2B51242E9F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47"/>
          <a:stretch/>
        </p:blipFill>
        <p:spPr>
          <a:xfrm>
            <a:off x="13577738" y="7580891"/>
            <a:ext cx="24846983" cy="8114179"/>
          </a:xfrm>
          <a:prstGeom prst="rect">
            <a:avLst/>
          </a:prstGeom>
        </p:spPr>
      </p:pic>
      <p:sp>
        <p:nvSpPr>
          <p:cNvPr id="1104" name="Left Brace 1103">
            <a:extLst>
              <a:ext uri="{FF2B5EF4-FFF2-40B4-BE49-F238E27FC236}">
                <a16:creationId xmlns:a16="http://schemas.microsoft.com/office/drawing/2014/main" id="{6BD2C834-35D7-7A45-09AB-5B0608D5EE6D}"/>
              </a:ext>
            </a:extLst>
          </p:cNvPr>
          <p:cNvSpPr/>
          <p:nvPr/>
        </p:nvSpPr>
        <p:spPr>
          <a:xfrm>
            <a:off x="11097595" y="7580891"/>
            <a:ext cx="2041070" cy="8114180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5" name="TextBox 1104">
            <a:extLst>
              <a:ext uri="{FF2B5EF4-FFF2-40B4-BE49-F238E27FC236}">
                <a16:creationId xmlns:a16="http://schemas.microsoft.com/office/drawing/2014/main" id="{84A0AF54-88DC-2B04-63EA-2681BBF17F43}"/>
              </a:ext>
            </a:extLst>
          </p:cNvPr>
          <p:cNvSpPr txBox="1"/>
          <p:nvPr/>
        </p:nvSpPr>
        <p:spPr>
          <a:xfrm>
            <a:off x="8267308" y="10853150"/>
            <a:ext cx="2830287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9600" dirty="0">
                <a:latin typeface="Arial"/>
                <a:cs typeface="Arial"/>
              </a:rPr>
              <a:t>4’3’’</a:t>
            </a:r>
          </a:p>
        </p:txBody>
      </p:sp>
      <p:sp>
        <p:nvSpPr>
          <p:cNvPr id="1106" name="Left Brace 1105">
            <a:extLst>
              <a:ext uri="{FF2B5EF4-FFF2-40B4-BE49-F238E27FC236}">
                <a16:creationId xmlns:a16="http://schemas.microsoft.com/office/drawing/2014/main" id="{3AED56FF-E049-1351-CA87-1C72A7773133}"/>
              </a:ext>
            </a:extLst>
          </p:cNvPr>
          <p:cNvSpPr/>
          <p:nvPr/>
        </p:nvSpPr>
        <p:spPr>
          <a:xfrm rot="16200000">
            <a:off x="19717155" y="10015557"/>
            <a:ext cx="2231604" cy="14510437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7" name="TextBox 1106">
            <a:extLst>
              <a:ext uri="{FF2B5EF4-FFF2-40B4-BE49-F238E27FC236}">
                <a16:creationId xmlns:a16="http://schemas.microsoft.com/office/drawing/2014/main" id="{97AE268F-3D4D-69FC-E641-6675FA29D5BC}"/>
              </a:ext>
            </a:extLst>
          </p:cNvPr>
          <p:cNvSpPr txBox="1"/>
          <p:nvPr/>
        </p:nvSpPr>
        <p:spPr>
          <a:xfrm>
            <a:off x="19232080" y="18910550"/>
            <a:ext cx="3249383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9600" dirty="0">
                <a:latin typeface="Arial"/>
                <a:cs typeface="Arial"/>
              </a:rPr>
              <a:t>10’</a:t>
            </a:r>
          </a:p>
        </p:txBody>
      </p:sp>
      <p:sp>
        <p:nvSpPr>
          <p:cNvPr id="1108" name="Rectangle 1107">
            <a:extLst>
              <a:ext uri="{FF2B5EF4-FFF2-40B4-BE49-F238E27FC236}">
                <a16:creationId xmlns:a16="http://schemas.microsoft.com/office/drawing/2014/main" id="{03C5FED8-220F-A4FD-35C7-80F749CF8F89}"/>
              </a:ext>
            </a:extLst>
          </p:cNvPr>
          <p:cNvSpPr/>
          <p:nvPr/>
        </p:nvSpPr>
        <p:spPr>
          <a:xfrm>
            <a:off x="15830502" y="23057707"/>
            <a:ext cx="2743200" cy="5184648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9" name="Rectangle 1108">
            <a:extLst>
              <a:ext uri="{FF2B5EF4-FFF2-40B4-BE49-F238E27FC236}">
                <a16:creationId xmlns:a16="http://schemas.microsoft.com/office/drawing/2014/main" id="{40637770-165B-88FC-5A1A-71938C2F980A}"/>
              </a:ext>
            </a:extLst>
          </p:cNvPr>
          <p:cNvSpPr/>
          <p:nvPr/>
        </p:nvSpPr>
        <p:spPr>
          <a:xfrm>
            <a:off x="35212146" y="25834962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10" name="Graphic 1109" descr="Garbage with solid fill">
            <a:extLst>
              <a:ext uri="{FF2B5EF4-FFF2-40B4-BE49-F238E27FC236}">
                <a16:creationId xmlns:a16="http://schemas.microsoft.com/office/drawing/2014/main" id="{62902C7D-29EE-485C-DBDA-44CD8C892124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48108" y="26177372"/>
            <a:ext cx="1069848" cy="1444752"/>
          </a:xfrm>
          <a:prstGeom prst="rect">
            <a:avLst/>
          </a:prstGeom>
        </p:spPr>
      </p:pic>
      <p:sp>
        <p:nvSpPr>
          <p:cNvPr id="1112" name="Oval 1111">
            <a:extLst>
              <a:ext uri="{FF2B5EF4-FFF2-40B4-BE49-F238E27FC236}">
                <a16:creationId xmlns:a16="http://schemas.microsoft.com/office/drawing/2014/main" id="{F64E218B-C899-4285-CC99-848B40611977}"/>
              </a:ext>
            </a:extLst>
          </p:cNvPr>
          <p:cNvSpPr/>
          <p:nvPr/>
        </p:nvSpPr>
        <p:spPr>
          <a:xfrm>
            <a:off x="13212611" y="26930579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3" name="Oval 1112">
            <a:extLst>
              <a:ext uri="{FF2B5EF4-FFF2-40B4-BE49-F238E27FC236}">
                <a16:creationId xmlns:a16="http://schemas.microsoft.com/office/drawing/2014/main" id="{3A682BED-20AD-257A-9427-625CFED35AB4}"/>
              </a:ext>
            </a:extLst>
          </p:cNvPr>
          <p:cNvSpPr/>
          <p:nvPr/>
        </p:nvSpPr>
        <p:spPr>
          <a:xfrm>
            <a:off x="13212611" y="23517223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14" name="Graphic 1113" descr="Filing Box Archive with solid fill">
            <a:extLst>
              <a:ext uri="{FF2B5EF4-FFF2-40B4-BE49-F238E27FC236}">
                <a16:creationId xmlns:a16="http://schemas.microsoft.com/office/drawing/2014/main" id="{10E25138-6321-D2C8-AD7F-E029D4E83B0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623874" y="23125844"/>
            <a:ext cx="1216152" cy="1673352"/>
          </a:xfrm>
          <a:prstGeom prst="rect">
            <a:avLst/>
          </a:prstGeom>
        </p:spPr>
      </p:pic>
      <p:pic>
        <p:nvPicPr>
          <p:cNvPr id="1115" name="Graphic 1114" descr="Office Chair with solid fill">
            <a:extLst>
              <a:ext uri="{FF2B5EF4-FFF2-40B4-BE49-F238E27FC236}">
                <a16:creationId xmlns:a16="http://schemas.microsoft.com/office/drawing/2014/main" id="{A6A11882-76A5-3346-1899-A3FA4B2FEDA9}"/>
              </a:ext>
            </a:extLst>
          </p:cNvPr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54342" y="24116866"/>
            <a:ext cx="1371600" cy="1527048"/>
          </a:xfrm>
          <a:prstGeom prst="rect">
            <a:avLst/>
          </a:prstGeom>
        </p:spPr>
      </p:pic>
      <p:sp>
        <p:nvSpPr>
          <p:cNvPr id="1116" name="Rectangle 1115">
            <a:extLst>
              <a:ext uri="{FF2B5EF4-FFF2-40B4-BE49-F238E27FC236}">
                <a16:creationId xmlns:a16="http://schemas.microsoft.com/office/drawing/2014/main" id="{79A3E663-F565-0E7A-FA30-EE6DD34FF984}"/>
              </a:ext>
            </a:extLst>
          </p:cNvPr>
          <p:cNvSpPr/>
          <p:nvPr/>
        </p:nvSpPr>
        <p:spPr>
          <a:xfrm>
            <a:off x="39184467" y="23732251"/>
            <a:ext cx="2743200" cy="1828800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7" name="Flowchart: Predefined Process 1116">
            <a:extLst>
              <a:ext uri="{FF2B5EF4-FFF2-40B4-BE49-F238E27FC236}">
                <a16:creationId xmlns:a16="http://schemas.microsoft.com/office/drawing/2014/main" id="{99D1B1A3-812B-A190-F4BB-518E1A6FA821}"/>
              </a:ext>
            </a:extLst>
          </p:cNvPr>
          <p:cNvSpPr/>
          <p:nvPr/>
        </p:nvSpPr>
        <p:spPr>
          <a:xfrm>
            <a:off x="23228766" y="26035802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18" name="Graphic 1117" descr="Monitor with solid fill">
            <a:extLst>
              <a:ext uri="{FF2B5EF4-FFF2-40B4-BE49-F238E27FC236}">
                <a16:creationId xmlns:a16="http://schemas.microsoft.com/office/drawing/2014/main" id="{E73602F2-0072-C337-2D64-C04C52A972C7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506582" y="23229187"/>
            <a:ext cx="1435608" cy="1490472"/>
          </a:xfrm>
          <a:prstGeom prst="rect">
            <a:avLst/>
          </a:prstGeom>
        </p:spPr>
      </p:pic>
      <p:pic>
        <p:nvPicPr>
          <p:cNvPr id="1119" name="Graphic 1118" descr="Photocopier with solid fill">
            <a:extLst>
              <a:ext uri="{FF2B5EF4-FFF2-40B4-BE49-F238E27FC236}">
                <a16:creationId xmlns:a16="http://schemas.microsoft.com/office/drawing/2014/main" id="{291A0F2B-FD7D-DE77-F821-29FD1659AB7A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444013" y="22607539"/>
            <a:ext cx="1801368" cy="2249424"/>
          </a:xfrm>
          <a:prstGeom prst="rect">
            <a:avLst/>
          </a:prstGeom>
        </p:spPr>
      </p:pic>
      <p:pic>
        <p:nvPicPr>
          <p:cNvPr id="1120" name="Graphic 1119" descr="Keyboard with solid fill">
            <a:extLst>
              <a:ext uri="{FF2B5EF4-FFF2-40B4-BE49-F238E27FC236}">
                <a16:creationId xmlns:a16="http://schemas.microsoft.com/office/drawing/2014/main" id="{2434DE33-E359-B31C-D197-449170DF231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5507744" y="23431579"/>
            <a:ext cx="1237605" cy="1237605"/>
          </a:xfrm>
          <a:prstGeom prst="rect">
            <a:avLst/>
          </a:prstGeom>
        </p:spPr>
      </p:pic>
      <p:pic>
        <p:nvPicPr>
          <p:cNvPr id="1121" name="Graphic 1120" descr="Radio with solid fill">
            <a:extLst>
              <a:ext uri="{FF2B5EF4-FFF2-40B4-BE49-F238E27FC236}">
                <a16:creationId xmlns:a16="http://schemas.microsoft.com/office/drawing/2014/main" id="{EB8F19FA-5772-7A6B-7B39-07EA583EBE12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603802" y="26364535"/>
            <a:ext cx="1371600" cy="1069848"/>
          </a:xfrm>
          <a:prstGeom prst="rect">
            <a:avLst/>
          </a:prstGeom>
        </p:spPr>
      </p:pic>
      <p:sp>
        <p:nvSpPr>
          <p:cNvPr id="1122" name="TextBox 1121">
            <a:extLst>
              <a:ext uri="{FF2B5EF4-FFF2-40B4-BE49-F238E27FC236}">
                <a16:creationId xmlns:a16="http://schemas.microsoft.com/office/drawing/2014/main" id="{D50024E5-74D8-801E-A125-7BE4A1B4944B}"/>
              </a:ext>
            </a:extLst>
          </p:cNvPr>
          <p:cNvSpPr txBox="1"/>
          <p:nvPr/>
        </p:nvSpPr>
        <p:spPr>
          <a:xfrm>
            <a:off x="2155372" y="29924047"/>
            <a:ext cx="47287542" cy="19482256"/>
          </a:xfrm>
          <a:prstGeom prst="rect">
            <a:avLst/>
          </a:prstGeom>
          <a:solidFill>
            <a:srgbClr val="E3E3E3"/>
          </a:solidFill>
          <a:ln w="76200">
            <a:solidFill>
              <a:schemeClr val="tx1"/>
            </a:solidFill>
          </a:ln>
        </p:spPr>
        <p:txBody>
          <a:bodyPr wrap="square" numCol="3" rtlCol="0">
            <a:spAutoFit/>
          </a:bodyPr>
          <a:lstStyle/>
          <a:p>
            <a:pPr algn="ctr"/>
            <a:endParaRPr lang="en-US" sz="6000" b="1" dirty="0">
              <a:cs typeface="Times New Roman" panose="02020603050405020304" pitchFamily="18" charset="0"/>
            </a:endParaRPr>
          </a:p>
          <a:p>
            <a:r>
              <a:rPr lang="en-US" sz="6000" b="1" dirty="0">
                <a:cs typeface="Times New Roman" panose="02020603050405020304" pitchFamily="18" charset="0"/>
              </a:rPr>
              <a:t>					</a:t>
            </a:r>
            <a:r>
              <a:rPr lang="en-US" sz="96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cs typeface="Times New Roman" panose="02020603050405020304" pitchFamily="18" charset="0"/>
              </a:rPr>
              <a:t>		</a:t>
            </a: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	Item Key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	</a:t>
            </a:r>
          </a:p>
          <a:p>
            <a:r>
              <a:rPr lang="en-US" sz="6000" dirty="0">
                <a:cs typeface="Times New Roman" panose="02020603050405020304" pitchFamily="18" charset="0"/>
              </a:rPr>
              <a:t>									</a:t>
            </a: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designated entrance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designated exit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table (sample processing 				 			 									station)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chair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electrical wall outlet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computer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generator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Rapid DNA instrumentation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biohazard bins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storage bins for sample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processing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centrifuge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thermomixer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portable AC unit</a:t>
            </a: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			</a:t>
            </a:r>
          </a:p>
          <a:p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								portable humidifier</a:t>
            </a:r>
          </a:p>
        </p:txBody>
      </p:sp>
      <p:sp>
        <p:nvSpPr>
          <p:cNvPr id="1123" name="Oval 1122">
            <a:extLst>
              <a:ext uri="{FF2B5EF4-FFF2-40B4-BE49-F238E27FC236}">
                <a16:creationId xmlns:a16="http://schemas.microsoft.com/office/drawing/2014/main" id="{16FDC141-F66F-BFFD-899B-28719BE709F1}"/>
              </a:ext>
            </a:extLst>
          </p:cNvPr>
          <p:cNvSpPr/>
          <p:nvPr/>
        </p:nvSpPr>
        <p:spPr>
          <a:xfrm>
            <a:off x="4221012" y="34966522"/>
            <a:ext cx="1461332" cy="147637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4" name="Oval 1123">
            <a:extLst>
              <a:ext uri="{FF2B5EF4-FFF2-40B4-BE49-F238E27FC236}">
                <a16:creationId xmlns:a16="http://schemas.microsoft.com/office/drawing/2014/main" id="{0924D17A-9CEE-A211-66D5-8078C82D426F}"/>
              </a:ext>
            </a:extLst>
          </p:cNvPr>
          <p:cNvSpPr/>
          <p:nvPr/>
        </p:nvSpPr>
        <p:spPr>
          <a:xfrm>
            <a:off x="4221012" y="38462724"/>
            <a:ext cx="1461332" cy="1476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5" name="Rectangle 1124">
            <a:extLst>
              <a:ext uri="{FF2B5EF4-FFF2-40B4-BE49-F238E27FC236}">
                <a16:creationId xmlns:a16="http://schemas.microsoft.com/office/drawing/2014/main" id="{646D0E80-25EA-2008-5ED6-89A9EB530ED1}"/>
              </a:ext>
            </a:extLst>
          </p:cNvPr>
          <p:cNvSpPr/>
          <p:nvPr/>
        </p:nvSpPr>
        <p:spPr>
          <a:xfrm>
            <a:off x="3894441" y="41072217"/>
            <a:ext cx="2102266" cy="3380932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26" name="Graphic 1125" descr="Office Chair with solid fill">
            <a:extLst>
              <a:ext uri="{FF2B5EF4-FFF2-40B4-BE49-F238E27FC236}">
                <a16:creationId xmlns:a16="http://schemas.microsoft.com/office/drawing/2014/main" id="{C92B7021-6BCB-691C-C90E-66128E0117F6}"/>
              </a:ext>
            </a:extLst>
          </p:cNvPr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32242" y="45296225"/>
            <a:ext cx="1826665" cy="2305841"/>
          </a:xfrm>
          <a:prstGeom prst="rect">
            <a:avLst/>
          </a:prstGeom>
        </p:spPr>
      </p:pic>
      <p:pic>
        <p:nvPicPr>
          <p:cNvPr id="1127" name="Graphic 1126" descr="Plugged Unplugged with solid fill">
            <a:extLst>
              <a:ext uri="{FF2B5EF4-FFF2-40B4-BE49-F238E27FC236}">
                <a16:creationId xmlns:a16="http://schemas.microsoft.com/office/drawing/2014/main" id="{3C75DDEB-0AE6-D0B6-205A-25A1B783B51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797628" y="31067217"/>
            <a:ext cx="2304843" cy="2304843"/>
          </a:xfrm>
          <a:prstGeom prst="rect">
            <a:avLst/>
          </a:prstGeom>
        </p:spPr>
      </p:pic>
      <p:pic>
        <p:nvPicPr>
          <p:cNvPr id="1128" name="Graphic 1127" descr="Monitor with solid fill">
            <a:extLst>
              <a:ext uri="{FF2B5EF4-FFF2-40B4-BE49-F238E27FC236}">
                <a16:creationId xmlns:a16="http://schemas.microsoft.com/office/drawing/2014/main" id="{BECD415E-7F2A-2EF7-BE86-29D28FDFFC33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014936" y="35014188"/>
            <a:ext cx="1870226" cy="1806408"/>
          </a:xfrm>
          <a:prstGeom prst="rect">
            <a:avLst/>
          </a:prstGeom>
        </p:spPr>
      </p:pic>
      <p:sp>
        <p:nvSpPr>
          <p:cNvPr id="1129" name="Flowchart: Predefined Process 1128">
            <a:extLst>
              <a:ext uri="{FF2B5EF4-FFF2-40B4-BE49-F238E27FC236}">
                <a16:creationId xmlns:a16="http://schemas.microsoft.com/office/drawing/2014/main" id="{484D4723-B442-C479-CF5E-31E4497DD1B0}"/>
              </a:ext>
            </a:extLst>
          </p:cNvPr>
          <p:cNvSpPr/>
          <p:nvPr/>
        </p:nvSpPr>
        <p:spPr>
          <a:xfrm>
            <a:off x="19118223" y="38462724"/>
            <a:ext cx="1984248" cy="2286000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30" name="Graphic 1129" descr="Photocopier with solid fill">
            <a:extLst>
              <a:ext uri="{FF2B5EF4-FFF2-40B4-BE49-F238E27FC236}">
                <a16:creationId xmlns:a16="http://schemas.microsoft.com/office/drawing/2014/main" id="{928FC4A9-FE14-D80E-AD36-86FD401C1D3C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049365" y="42094609"/>
            <a:ext cx="1801368" cy="2249424"/>
          </a:xfrm>
          <a:prstGeom prst="rect">
            <a:avLst/>
          </a:prstGeom>
        </p:spPr>
      </p:pic>
      <p:pic>
        <p:nvPicPr>
          <p:cNvPr id="1131" name="Graphic 1130" descr="Garbage with solid fill">
            <a:extLst>
              <a:ext uri="{FF2B5EF4-FFF2-40B4-BE49-F238E27FC236}">
                <a16:creationId xmlns:a16="http://schemas.microsoft.com/office/drawing/2014/main" id="{6B12B06C-618B-9227-4353-EA4DC35EBB64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415124" y="45856332"/>
            <a:ext cx="1435609" cy="1589898"/>
          </a:xfrm>
          <a:prstGeom prst="rect">
            <a:avLst/>
          </a:prstGeom>
        </p:spPr>
      </p:pic>
      <p:pic>
        <p:nvPicPr>
          <p:cNvPr id="1132" name="Graphic 1131" descr="Filing Box Archive with solid fill">
            <a:extLst>
              <a:ext uri="{FF2B5EF4-FFF2-40B4-BE49-F238E27FC236}">
                <a16:creationId xmlns:a16="http://schemas.microsoft.com/office/drawing/2014/main" id="{72A2E918-40B0-3250-8596-85959C1D258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419739" y="31382962"/>
            <a:ext cx="1584813" cy="1989098"/>
          </a:xfrm>
          <a:prstGeom prst="rect">
            <a:avLst/>
          </a:prstGeom>
        </p:spPr>
      </p:pic>
      <p:pic>
        <p:nvPicPr>
          <p:cNvPr id="1133" name="Graphic 1132" descr="Radio with solid fill">
            <a:extLst>
              <a:ext uri="{FF2B5EF4-FFF2-40B4-BE49-F238E27FC236}">
                <a16:creationId xmlns:a16="http://schemas.microsoft.com/office/drawing/2014/main" id="{8F3588F4-818B-538A-83FD-2A20F4E2AB7F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4217754" y="34791266"/>
            <a:ext cx="2072211" cy="1826890"/>
          </a:xfrm>
          <a:prstGeom prst="rect">
            <a:avLst/>
          </a:prstGeom>
        </p:spPr>
      </p:pic>
      <p:pic>
        <p:nvPicPr>
          <p:cNvPr id="1134" name="Graphic 1133" descr="Keyboard with solid fill">
            <a:extLst>
              <a:ext uri="{FF2B5EF4-FFF2-40B4-BE49-F238E27FC236}">
                <a16:creationId xmlns:a16="http://schemas.microsoft.com/office/drawing/2014/main" id="{8F84ADAA-73FA-8688-8520-069216BF2B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471639" y="38399472"/>
            <a:ext cx="2072210" cy="2072210"/>
          </a:xfrm>
          <a:prstGeom prst="rect">
            <a:avLst/>
          </a:prstGeom>
        </p:spPr>
      </p:pic>
      <p:sp>
        <p:nvSpPr>
          <p:cNvPr id="1135" name="Rectangle 1134">
            <a:extLst>
              <a:ext uri="{FF2B5EF4-FFF2-40B4-BE49-F238E27FC236}">
                <a16:creationId xmlns:a16="http://schemas.microsoft.com/office/drawing/2014/main" id="{4EF4D512-EA5E-DC9B-6A5B-E896D585E8A7}"/>
              </a:ext>
            </a:extLst>
          </p:cNvPr>
          <p:cNvSpPr/>
          <p:nvPr/>
        </p:nvSpPr>
        <p:spPr>
          <a:xfrm>
            <a:off x="34593344" y="41727084"/>
            <a:ext cx="1828800" cy="2743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6" name="Rectangle 1135">
            <a:extLst>
              <a:ext uri="{FF2B5EF4-FFF2-40B4-BE49-F238E27FC236}">
                <a16:creationId xmlns:a16="http://schemas.microsoft.com/office/drawing/2014/main" id="{590B2707-06AC-CA57-EE35-1EDB7C9718C4}"/>
              </a:ext>
            </a:extLst>
          </p:cNvPr>
          <p:cNvSpPr/>
          <p:nvPr/>
        </p:nvSpPr>
        <p:spPr>
          <a:xfrm>
            <a:off x="34577489" y="46323533"/>
            <a:ext cx="2072209" cy="1272829"/>
          </a:xfrm>
          <a:prstGeom prst="rect">
            <a:avLst/>
          </a:prstGeom>
          <a:solidFill>
            <a:srgbClr val="F79E97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E9F3B8-2688-BCEA-10AF-48D14B4BEAF2}"/>
              </a:ext>
            </a:extLst>
          </p:cNvPr>
          <p:cNvSpPr txBox="1"/>
          <p:nvPr/>
        </p:nvSpPr>
        <p:spPr>
          <a:xfrm>
            <a:off x="42047399" y="498856"/>
            <a:ext cx="8701799" cy="1323439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Scale: 1 in = 1 ft</a:t>
            </a:r>
          </a:p>
        </p:txBody>
      </p:sp>
      <p:pic>
        <p:nvPicPr>
          <p:cNvPr id="3" name="Graphic 2" descr="Plugged Unplugged with solid fill">
            <a:extLst>
              <a:ext uri="{FF2B5EF4-FFF2-40B4-BE49-F238E27FC236}">
                <a16:creationId xmlns:a16="http://schemas.microsoft.com/office/drawing/2014/main" id="{050BA7BD-7FD7-BF50-9A90-A2BA0DD989C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0396874" y="26750702"/>
            <a:ext cx="1201258" cy="120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34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3b0d89-290a-4e85-bc5f-b6a26ae7e84a">
      <Terms xmlns="http://schemas.microsoft.com/office/infopath/2007/PartnerControls"/>
    </lcf76f155ced4ddcb4097134ff3c332f>
    <Thumbnail xmlns="da3b0d89-290a-4e85-bc5f-b6a26ae7e84a" xsi:nil="true"/>
    <TaxCatchAll xmlns="05cfc1b8-0886-4c39-885f-cea8716d199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1F4DB6F2898D48855583CDE734FB53" ma:contentTypeVersion="17" ma:contentTypeDescription="Create a new document." ma:contentTypeScope="" ma:versionID="315084267a8e69deb082cab2cc61cc9f">
  <xsd:schema xmlns:xsd="http://www.w3.org/2001/XMLSchema" xmlns:xs="http://www.w3.org/2001/XMLSchema" xmlns:p="http://schemas.microsoft.com/office/2006/metadata/properties" xmlns:ns2="da3b0d89-290a-4e85-bc5f-b6a26ae7e84a" xmlns:ns3="05cfc1b8-0886-4c39-885f-cea8716d199d" targetNamespace="http://schemas.microsoft.com/office/2006/metadata/properties" ma:root="true" ma:fieldsID="ed57050485ce55c4dfb6618a164e85c8" ns2:_="" ns3:_="">
    <xsd:import namespace="da3b0d89-290a-4e85-bc5f-b6a26ae7e84a"/>
    <xsd:import namespace="05cfc1b8-0886-4c39-885f-cea8716d19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  <xsd:element ref="ns2:MediaServiceObjectDetectorVersions" minOccurs="0"/>
                <xsd:element ref="ns2:Thumbnai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3b0d89-290a-4e85-bc5f-b6a26ae7e8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3b40f3a-84d0-4acf-ad34-a39173ff9c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humbnail" ma:index="23" nillable="true" ma:displayName="Thumbnail" ma:format="Dropdown" ma:internalName="Thumbnail">
      <xsd:simpleType>
        <xsd:restriction base="dms:Text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fc1b8-0886-4c39-885f-cea8716d199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eb70557-0480-41ea-b19b-b406c30e64f0}" ma:internalName="TaxCatchAll" ma:showField="CatchAllData" ma:web="05cfc1b8-0886-4c39-885f-cea8716d19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1F5886-7289-4308-BCCE-4ACF8432B0A9}">
  <ds:schemaRefs>
    <ds:schemaRef ds:uri="78dd03ad-4e03-4e49-bdb6-afb9ae53f58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da3b0d89-290a-4e85-bc5f-b6a26ae7e84a"/>
    <ds:schemaRef ds:uri="05cfc1b8-0886-4c39-885f-cea8716d199d"/>
  </ds:schemaRefs>
</ds:datastoreItem>
</file>

<file path=customXml/itemProps2.xml><?xml version="1.0" encoding="utf-8"?>
<ds:datastoreItem xmlns:ds="http://schemas.openxmlformats.org/officeDocument/2006/customXml" ds:itemID="{5868F15C-9FDF-4ADE-97A3-8AA23A67179C}"/>
</file>

<file path=customXml/itemProps3.xml><?xml version="1.0" encoding="utf-8"?>
<ds:datastoreItem xmlns:ds="http://schemas.openxmlformats.org/officeDocument/2006/customXml" ds:itemID="{89B8B9CD-7705-4C68-A7EB-986225A094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</TotalTime>
  <Words>3186</Words>
  <Application>Microsoft Office PowerPoint</Application>
  <PresentationFormat>Custom</PresentationFormat>
  <Paragraphs>449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Franklin Gothic Medium</vt:lpstr>
      <vt:lpstr>Times New Roman</vt:lpstr>
      <vt:lpstr>Office Theme</vt:lpstr>
      <vt:lpstr>Interactive Deployment Workstation Setup Diagrams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Papell, Lillian (Contractor)</dc:creator>
  <cp:lastModifiedBy>Martin, Mikalaa</cp:lastModifiedBy>
  <cp:revision>35</cp:revision>
  <dcterms:created xsi:type="dcterms:W3CDTF">2023-12-04T17:04:01Z</dcterms:created>
  <dcterms:modified xsi:type="dcterms:W3CDTF">2024-11-14T19:40:32Z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0x0101001B1F4DB6F2898D48855583CDE734FB53</vt:lpwstr>
  </property>
  <property fmtid="{D5CDD505-2E9C-101B-9397-08002B2CF9AE}" pid="3" name="MediaServiceImageTags">
    <vt:lpwstr/>
  </property>
</Properties>
</file>