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jpeg" ContentType="image/jpeg"/>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s/slide62.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75.xml" ContentType="application/vnd.openxmlformats-officedocument.presentationml.slide+xml"/>
  <Override PartName="/ppt/slides/slide37.xml" ContentType="application/vnd.openxmlformats-officedocument.presentationml.slide+xml"/>
  <Override PartName="/ppt/slides/slide74.xml" ContentType="application/vnd.openxmlformats-officedocument.presentationml.slide+xml"/>
  <Override PartName="/ppt/slides/slide40.xml" ContentType="application/vnd.openxmlformats-officedocument.presentationml.slide+xml"/>
  <Override PartName="/ppt/slides/slide73.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76.xml" ContentType="application/vnd.openxmlformats-officedocument.presentationml.slide+xml"/>
  <Override PartName="/ppt/slides/slide35.xml" ContentType="application/vnd.openxmlformats-officedocument.presentationml.slide+xml"/>
  <Override PartName="/ppt/slides/slide30.xml" ContentType="application/vnd.openxmlformats-officedocument.presentationml.slide+xml"/>
  <Override PartName="/ppt/slides/slide79.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61.xml" ContentType="application/vnd.openxmlformats-officedocument.presentationml.slide+xml"/>
  <Override PartName="/ppt/slides/slide78.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77.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71.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3.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66.xml" ContentType="application/vnd.openxmlformats-officedocument.presentationml.slide+xml"/>
  <Override PartName="/ppt/slides/slide69.xml" ContentType="application/vnd.openxmlformats-officedocument.presentationml.slide+xml"/>
  <Override PartName="/ppt/slides/slide47.xml" ContentType="application/vnd.openxmlformats-officedocument.presentationml.slide+xml"/>
  <Override PartName="/ppt/slides/slide70.xml" ContentType="application/vnd.openxmlformats-officedocument.presentationml.slide+xml"/>
  <Override PartName="/ppt/slides/slide46.xml" ContentType="application/vnd.openxmlformats-officedocument.presentationml.slide+xml"/>
  <Override PartName="/ppt/slides/slide48.xml" ContentType="application/vnd.openxmlformats-officedocument.presentationml.slide+xml"/>
  <Override PartName="/ppt/slides/slide68.xml" ContentType="application/vnd.openxmlformats-officedocument.presentationml.slide+xml"/>
  <Override PartName="/ppt/slides/slide49.xml" ContentType="application/vnd.openxmlformats-officedocument.presentationml.slide+xml"/>
  <Override PartName="/ppt/slides/slide67.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80.xml" ContentType="application/vnd.openxmlformats-officedocument.presentationml.slide+xml"/>
  <Override PartName="/ppt/slides/slide31.xml" ContentType="application/vnd.openxmlformats-officedocument.presentationml.slide+xml"/>
  <Override PartName="/ppt/slides/slide1.xml" ContentType="application/vnd.openxmlformats-officedocument.presentationml.slide+xml"/>
  <Override PartName="/ppt/slides/slide8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8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89.xml" ContentType="application/vnd.openxmlformats-officedocument.presentationml.slide+xml"/>
  <Override PartName="/ppt/slides/slide9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9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6.xml" ContentType="application/vnd.openxmlformats-officedocument.presentationml.slide+xml"/>
  <Override PartName="/ppt/slides/slide17.xml" ContentType="application/vnd.openxmlformats-officedocument.presentationml.slide+xml"/>
  <Override PartName="/ppt/slides/slide83.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82.xml" ContentType="application/vnd.openxmlformats-officedocument.presentationml.slide+xml"/>
  <Override PartName="/ppt/slides/slide24.xml" ContentType="application/vnd.openxmlformats-officedocument.presentationml.slide+xml"/>
  <Override PartName="/ppt/slides/slide81.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84.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48.xml" ContentType="application/vnd.openxmlformats-officedocument.presentationml.notesSlide+xml"/>
  <Override PartName="/ppt/notesSlides/notesSlide50.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85.xml" ContentType="application/vnd.openxmlformats-officedocument.presentationml.notesSlide+xml"/>
  <Override PartName="/ppt/notesSlides/notesSlide69.xml" ContentType="application/vnd.openxmlformats-officedocument.presentationml.notesSlide+xml"/>
  <Override PartName="/ppt/notesSlides/notesSlide49.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8.xml" ContentType="application/vnd.openxmlformats-officedocument.presentationml.notesSlide+xml"/>
  <Override PartName="/ppt/notesSlides/notesSlide62.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67.xml" ContentType="application/vnd.openxmlformats-officedocument.presentationml.notesSlide+xml"/>
  <Override PartName="/ppt/notesSlides/notesSlide53.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256" r:id="rId2"/>
    <p:sldId id="362" r:id="rId3"/>
    <p:sldId id="257" r:id="rId4"/>
    <p:sldId id="364" r:id="rId5"/>
    <p:sldId id="363" r:id="rId6"/>
    <p:sldId id="258" r:id="rId7"/>
    <p:sldId id="261" r:id="rId8"/>
    <p:sldId id="262" r:id="rId9"/>
    <p:sldId id="264" r:id="rId10"/>
    <p:sldId id="265" r:id="rId11"/>
    <p:sldId id="268" r:id="rId12"/>
    <p:sldId id="299" r:id="rId13"/>
    <p:sldId id="270" r:id="rId14"/>
    <p:sldId id="271" r:id="rId15"/>
    <p:sldId id="274" r:id="rId16"/>
    <p:sldId id="324" r:id="rId17"/>
    <p:sldId id="325" r:id="rId18"/>
    <p:sldId id="326" r:id="rId19"/>
    <p:sldId id="327" r:id="rId20"/>
    <p:sldId id="275" r:id="rId21"/>
    <p:sldId id="276" r:id="rId22"/>
    <p:sldId id="277" r:id="rId23"/>
    <p:sldId id="278" r:id="rId24"/>
    <p:sldId id="302" r:id="rId25"/>
    <p:sldId id="303" r:id="rId26"/>
    <p:sldId id="284" r:id="rId27"/>
    <p:sldId id="285" r:id="rId28"/>
    <p:sldId id="287" r:id="rId29"/>
    <p:sldId id="286" r:id="rId30"/>
    <p:sldId id="328" r:id="rId31"/>
    <p:sldId id="288" r:id="rId32"/>
    <p:sldId id="290" r:id="rId33"/>
    <p:sldId id="305" r:id="rId34"/>
    <p:sldId id="367" r:id="rId35"/>
    <p:sldId id="365" r:id="rId36"/>
    <p:sldId id="332" r:id="rId37"/>
    <p:sldId id="333" r:id="rId38"/>
    <p:sldId id="334" r:id="rId39"/>
    <p:sldId id="335" r:id="rId40"/>
    <p:sldId id="340" r:id="rId41"/>
    <p:sldId id="341" r:id="rId42"/>
    <p:sldId id="342" r:id="rId43"/>
    <p:sldId id="343" r:id="rId44"/>
    <p:sldId id="348" r:id="rId45"/>
    <p:sldId id="349" r:id="rId46"/>
    <p:sldId id="350" r:id="rId47"/>
    <p:sldId id="351" r:id="rId48"/>
    <p:sldId id="352" r:id="rId49"/>
    <p:sldId id="353" r:id="rId50"/>
    <p:sldId id="354" r:id="rId51"/>
    <p:sldId id="355" r:id="rId52"/>
    <p:sldId id="366" r:id="rId53"/>
    <p:sldId id="357" r:id="rId54"/>
    <p:sldId id="358" r:id="rId55"/>
    <p:sldId id="359" r:id="rId56"/>
    <p:sldId id="360" r:id="rId57"/>
    <p:sldId id="361" r:id="rId58"/>
    <p:sldId id="403" r:id="rId59"/>
    <p:sldId id="368" r:id="rId60"/>
    <p:sldId id="404" r:id="rId61"/>
    <p:sldId id="370" r:id="rId62"/>
    <p:sldId id="371" r:id="rId63"/>
    <p:sldId id="372" r:id="rId64"/>
    <p:sldId id="373" r:id="rId65"/>
    <p:sldId id="374" r:id="rId66"/>
    <p:sldId id="375" r:id="rId67"/>
    <p:sldId id="376" r:id="rId68"/>
    <p:sldId id="377" r:id="rId69"/>
    <p:sldId id="379" r:id="rId70"/>
    <p:sldId id="378" r:id="rId71"/>
    <p:sldId id="380" r:id="rId72"/>
    <p:sldId id="381" r:id="rId73"/>
    <p:sldId id="369" r:id="rId74"/>
    <p:sldId id="383" r:id="rId75"/>
    <p:sldId id="384" r:id="rId76"/>
    <p:sldId id="385" r:id="rId77"/>
    <p:sldId id="386" r:id="rId78"/>
    <p:sldId id="387" r:id="rId79"/>
    <p:sldId id="388" r:id="rId80"/>
    <p:sldId id="390" r:id="rId81"/>
    <p:sldId id="392" r:id="rId82"/>
    <p:sldId id="393" r:id="rId83"/>
    <p:sldId id="394" r:id="rId84"/>
    <p:sldId id="395" r:id="rId85"/>
    <p:sldId id="396" r:id="rId86"/>
    <p:sldId id="397" r:id="rId87"/>
    <p:sldId id="398" r:id="rId88"/>
    <p:sldId id="399" r:id="rId89"/>
    <p:sldId id="400" r:id="rId90"/>
    <p:sldId id="401" r:id="rId91"/>
    <p:sldId id="402" r:id="rId92"/>
    <p:sldId id="391" r:id="rId93"/>
  </p:sldIdLst>
  <p:sldSz cx="9144000" cy="6858000" type="screen4x3"/>
  <p:notesSz cx="7010400" cy="9296400"/>
  <p:custDataLst>
    <p:tags r:id="rId96"/>
  </p:custDataLst>
  <p:defaultTextStyle>
    <a:defPPr>
      <a:defRPr lang="en-US"/>
    </a:defPPr>
    <a:lvl1pPr algn="l" rtl="0" fontAlgn="base">
      <a:spcBef>
        <a:spcPct val="0"/>
      </a:spcBef>
      <a:spcAft>
        <a:spcPct val="0"/>
      </a:spcAft>
      <a:defRPr sz="5400" kern="1200">
        <a:solidFill>
          <a:schemeClr val="tx1"/>
        </a:solidFill>
        <a:latin typeface="Arial" charset="0"/>
        <a:ea typeface="+mn-ea"/>
        <a:cs typeface="+mn-cs"/>
      </a:defRPr>
    </a:lvl1pPr>
    <a:lvl2pPr marL="457200" algn="l" rtl="0" fontAlgn="base">
      <a:spcBef>
        <a:spcPct val="0"/>
      </a:spcBef>
      <a:spcAft>
        <a:spcPct val="0"/>
      </a:spcAft>
      <a:defRPr sz="5400" kern="1200">
        <a:solidFill>
          <a:schemeClr val="tx1"/>
        </a:solidFill>
        <a:latin typeface="Arial" charset="0"/>
        <a:ea typeface="+mn-ea"/>
        <a:cs typeface="+mn-cs"/>
      </a:defRPr>
    </a:lvl2pPr>
    <a:lvl3pPr marL="914400" algn="l" rtl="0" fontAlgn="base">
      <a:spcBef>
        <a:spcPct val="0"/>
      </a:spcBef>
      <a:spcAft>
        <a:spcPct val="0"/>
      </a:spcAft>
      <a:defRPr sz="5400" kern="1200">
        <a:solidFill>
          <a:schemeClr val="tx1"/>
        </a:solidFill>
        <a:latin typeface="Arial" charset="0"/>
        <a:ea typeface="+mn-ea"/>
        <a:cs typeface="+mn-cs"/>
      </a:defRPr>
    </a:lvl3pPr>
    <a:lvl4pPr marL="1371600" algn="l" rtl="0" fontAlgn="base">
      <a:spcBef>
        <a:spcPct val="0"/>
      </a:spcBef>
      <a:spcAft>
        <a:spcPct val="0"/>
      </a:spcAft>
      <a:defRPr sz="5400" kern="1200">
        <a:solidFill>
          <a:schemeClr val="tx1"/>
        </a:solidFill>
        <a:latin typeface="Arial" charset="0"/>
        <a:ea typeface="+mn-ea"/>
        <a:cs typeface="+mn-cs"/>
      </a:defRPr>
    </a:lvl4pPr>
    <a:lvl5pPr marL="1828800" algn="l" rtl="0" fontAlgn="base">
      <a:spcBef>
        <a:spcPct val="0"/>
      </a:spcBef>
      <a:spcAft>
        <a:spcPct val="0"/>
      </a:spcAft>
      <a:defRPr sz="5400" kern="1200">
        <a:solidFill>
          <a:schemeClr val="tx1"/>
        </a:solidFill>
        <a:latin typeface="Arial" charset="0"/>
        <a:ea typeface="+mn-ea"/>
        <a:cs typeface="+mn-cs"/>
      </a:defRPr>
    </a:lvl5pPr>
    <a:lvl6pPr marL="2286000" algn="l" defTabSz="914400" rtl="0" eaLnBrk="1" latinLnBrk="0" hangingPunct="1">
      <a:defRPr sz="5400" kern="1200">
        <a:solidFill>
          <a:schemeClr val="tx1"/>
        </a:solidFill>
        <a:latin typeface="Arial" charset="0"/>
        <a:ea typeface="+mn-ea"/>
        <a:cs typeface="+mn-cs"/>
      </a:defRPr>
    </a:lvl6pPr>
    <a:lvl7pPr marL="2743200" algn="l" defTabSz="914400" rtl="0" eaLnBrk="1" latinLnBrk="0" hangingPunct="1">
      <a:defRPr sz="5400" kern="1200">
        <a:solidFill>
          <a:schemeClr val="tx1"/>
        </a:solidFill>
        <a:latin typeface="Arial" charset="0"/>
        <a:ea typeface="+mn-ea"/>
        <a:cs typeface="+mn-cs"/>
      </a:defRPr>
    </a:lvl7pPr>
    <a:lvl8pPr marL="3200400" algn="l" defTabSz="914400" rtl="0" eaLnBrk="1" latinLnBrk="0" hangingPunct="1">
      <a:defRPr sz="5400" kern="1200">
        <a:solidFill>
          <a:schemeClr val="tx1"/>
        </a:solidFill>
        <a:latin typeface="Arial" charset="0"/>
        <a:ea typeface="+mn-ea"/>
        <a:cs typeface="+mn-cs"/>
      </a:defRPr>
    </a:lvl8pPr>
    <a:lvl9pPr marL="3657600" algn="l" defTabSz="914400" rtl="0" eaLnBrk="1" latinLnBrk="0" hangingPunct="1">
      <a:defRPr sz="5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D6F0"/>
    <a:srgbClr val="15ACCF"/>
    <a:srgbClr val="9933FF"/>
    <a:srgbClr val="30C7EA"/>
    <a:srgbClr val="1297B6"/>
    <a:srgbClr val="99CCFF"/>
    <a:srgbClr val="A50021"/>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15" autoAdjust="0"/>
    <p:restoredTop sz="86978" autoAdjust="0"/>
  </p:normalViewPr>
  <p:slideViewPr>
    <p:cSldViewPr>
      <p:cViewPr varScale="1">
        <p:scale>
          <a:sx n="68" d="100"/>
          <a:sy n="68" d="100"/>
        </p:scale>
        <p:origin x="-498" y="-96"/>
      </p:cViewPr>
      <p:guideLst>
        <p:guide orient="horz" pos="2160"/>
        <p:guide pos="2880"/>
      </p:guideLst>
    </p:cSldViewPr>
  </p:slideViewPr>
  <p:outlineViewPr>
    <p:cViewPr>
      <p:scale>
        <a:sx n="33" d="100"/>
        <a:sy n="33" d="100"/>
      </p:scale>
      <p:origin x="0" y="3076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ustomXml" Target="../customXml/item2.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10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11878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11878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11878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8CCD35D4-DF31-48F2-9703-AC4BD7F9AAA8}" type="slidenum">
              <a:rPr lang="en-US"/>
              <a:pPr>
                <a:defRPr/>
              </a:pPr>
              <a:t>‹#›</a:t>
            </a:fld>
            <a:endParaRPr lang="en-US" dirty="0"/>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4198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593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4199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C8CF05C8-C6C6-40FE-A600-97976AF049A0}" type="slidenum">
              <a:rPr lang="en-US"/>
              <a:pPr>
                <a:defRPr/>
              </a:pPr>
              <a:t>‹#›</a:t>
            </a:fld>
            <a:endParaRPr lang="en-US" dirty="0"/>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1"/>
                </a:solidFill>
              </a:rPr>
              <a:t>Prevention Theory in Firearms</a:t>
            </a:r>
          </a:p>
          <a:p>
            <a:endParaRPr lang="en-US" dirty="0" smtClean="0">
              <a:solidFill>
                <a:schemeClr val="tx1"/>
              </a:solidFill>
            </a:endParaRPr>
          </a:p>
          <a:p>
            <a:pPr eaLnBrk="1" hangingPunct="1"/>
            <a:r>
              <a:rPr lang="en-US" sz="1200" dirty="0" smtClean="0"/>
              <a:t>David </a:t>
            </a:r>
            <a:r>
              <a:rPr lang="en-US" sz="1200" dirty="0" err="1" smtClean="0"/>
              <a:t>Hemenway</a:t>
            </a:r>
            <a:r>
              <a:rPr lang="en-US" sz="1200" dirty="0" smtClean="0"/>
              <a:t>, PhD</a:t>
            </a:r>
          </a:p>
          <a:p>
            <a:pPr eaLnBrk="1" hangingPunct="1"/>
            <a:r>
              <a:rPr lang="en-US" sz="1200" dirty="0" smtClean="0"/>
              <a:t>Harvard Injury Control Research Center</a:t>
            </a:r>
          </a:p>
          <a:p>
            <a:pPr eaLnBrk="1" hangingPunct="1"/>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NIJ Firearms Research Working Group</a:t>
            </a:r>
            <a:br>
              <a:rPr lang="en-US" sz="1200" dirty="0" smtClean="0"/>
            </a:br>
            <a:r>
              <a:rPr lang="en-US" sz="1200" dirty="0" smtClean="0"/>
              <a:t>December 1, 2011</a:t>
            </a:r>
          </a:p>
          <a:p>
            <a:pPr eaLnBrk="1" hangingPunct="1"/>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Are drivers today better and more law-abiding?</a:t>
            </a:r>
            <a:br>
              <a:rPr lang="en-US" sz="1200" dirty="0" smtClean="0"/>
            </a:br>
            <a:r>
              <a:rPr lang="en-US" sz="1000" dirty="0" smtClean="0"/>
              <a:t/>
            </a:r>
            <a:br>
              <a:rPr lang="en-US" sz="1000" dirty="0" smtClean="0"/>
            </a:br>
            <a:r>
              <a:rPr lang="en-US" sz="1200" dirty="0" smtClean="0"/>
              <a:t>Fatalities per vehicle mile fall 90%</a:t>
            </a:r>
            <a:endParaRPr lang="en-US" sz="1200"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FAE7D86-C1C0-4B2D-9484-758D1B872DED}" type="slidenum">
              <a:rPr lang="en-US" smtClean="0"/>
              <a:pPr/>
              <a:t>11</a:t>
            </a:fld>
            <a:endParaRPr lang="en-US"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Medical Lens</a:t>
            </a:r>
          </a:p>
          <a:p>
            <a:endParaRPr lang="en-US" sz="1200" dirty="0" smtClean="0"/>
          </a:p>
          <a:p>
            <a:pPr eaLnBrk="1" hangingPunct="1">
              <a:buFontTx/>
              <a:buNone/>
            </a:pPr>
            <a:r>
              <a:rPr lang="en-US" dirty="0" smtClean="0"/>
              <a:t> </a:t>
            </a:r>
            <a:r>
              <a:rPr lang="en-US" u="sng" dirty="0" smtClean="0"/>
              <a:t>Criminology</a:t>
            </a:r>
            <a:r>
              <a:rPr lang="en-US" dirty="0" smtClean="0"/>
              <a:t> 			</a:t>
            </a:r>
            <a:r>
              <a:rPr lang="en-US" u="sng" dirty="0" smtClean="0"/>
              <a:t>Public Health</a:t>
            </a:r>
          </a:p>
          <a:p>
            <a:pPr eaLnBrk="1" hangingPunct="1">
              <a:buFontTx/>
              <a:buNone/>
            </a:pPr>
            <a:r>
              <a:rPr lang="en-US" dirty="0" smtClean="0"/>
              <a:t>		</a:t>
            </a:r>
          </a:p>
          <a:p>
            <a:pPr eaLnBrk="1" hangingPunct="1">
              <a:buFontTx/>
              <a:buNone/>
            </a:pPr>
            <a:r>
              <a:rPr lang="en-US" dirty="0" smtClean="0"/>
              <a:t>  Sociology 			Epidemiology</a:t>
            </a:r>
          </a:p>
          <a:p>
            <a:pPr eaLnBrk="1" hangingPunct="1">
              <a:buFontTx/>
              <a:buNone/>
            </a:pPr>
            <a:r>
              <a:rPr lang="en-US" dirty="0" smtClean="0"/>
              <a:t>(factor analysis)		(case control)</a:t>
            </a:r>
          </a:p>
          <a:p>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693515F-1140-4C24-A1A8-7652E820C784}" type="slidenum">
              <a:rPr lang="en-US" smtClean="0"/>
              <a:pPr/>
              <a:t>12</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t>Medical Lens</a:t>
            </a:r>
          </a:p>
          <a:p>
            <a:pPr eaLnBrk="1" hangingPunct="1"/>
            <a:endParaRPr lang="en-US" dirty="0" smtClean="0"/>
          </a:p>
          <a:p>
            <a:pPr eaLnBrk="1" hangingPunct="1"/>
            <a:r>
              <a:rPr lang="en-US" u="sng" dirty="0" smtClean="0"/>
              <a:t>Criminology</a:t>
            </a:r>
            <a:r>
              <a:rPr lang="en-US" dirty="0" smtClean="0"/>
              <a:t> 			</a:t>
            </a:r>
            <a:r>
              <a:rPr lang="en-US" u="sng" dirty="0" smtClean="0"/>
              <a:t>Public Health</a:t>
            </a:r>
          </a:p>
          <a:p>
            <a:pPr eaLnBrk="1" hangingPunct="1"/>
            <a:endParaRPr lang="en-US" u="sng"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		Data</a:t>
            </a:r>
          </a:p>
          <a:p>
            <a:pPr eaLnBrk="1" hangingPunct="1"/>
            <a:endParaRPr lang="en-US" dirty="0" smtClean="0"/>
          </a:p>
          <a:p>
            <a:pPr eaLnBrk="1" hangingPunct="1"/>
            <a:r>
              <a:rPr lang="en-US" sz="1200" dirty="0" smtClean="0"/>
              <a:t>Arrests 				ED visits</a:t>
            </a:r>
          </a:p>
          <a:p>
            <a:pPr eaLnBrk="1" hangingPunct="1"/>
            <a:r>
              <a:rPr lang="en-US" sz="1200" dirty="0" smtClean="0"/>
              <a:t>		[arrow]</a:t>
            </a:r>
          </a:p>
          <a:p>
            <a:pPr eaLnBrk="1" hangingPunct="1"/>
            <a:endParaRPr lang="en-US" sz="1200" dirty="0" smtClean="0"/>
          </a:p>
          <a:p>
            <a:r>
              <a:rPr lang="en-US" sz="1200" dirty="0" smtClean="0"/>
              <a:t>a) Child abuse</a:t>
            </a:r>
          </a:p>
          <a:p>
            <a:r>
              <a:rPr lang="en-US" sz="1200" dirty="0" smtClean="0"/>
              <a:t>b) Intimate partner violence</a:t>
            </a:r>
          </a:p>
          <a:p>
            <a:r>
              <a:rPr lang="en-US" sz="1200" dirty="0" smtClean="0"/>
              <a:t>c) Bullying (verbal abuse, intimidation)</a:t>
            </a:r>
          </a:p>
          <a:p>
            <a:pPr>
              <a:spcBef>
                <a:spcPct val="50000"/>
              </a:spcBef>
            </a:pPr>
            <a:endParaRPr lang="en-US" sz="1200" dirty="0" smtClean="0"/>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Public Health Approach</a:t>
            </a:r>
          </a:p>
          <a:p>
            <a:endParaRPr lang="en-US" dirty="0" smtClean="0"/>
          </a:p>
          <a:p>
            <a:pPr marL="812800" indent="-812800" eaLnBrk="1" hangingPunct="1">
              <a:buFontTx/>
              <a:buAutoNum type="romanUcPeriod"/>
            </a:pPr>
            <a:r>
              <a:rPr lang="en-US" dirty="0" smtClean="0"/>
              <a:t>Upstream Prevention</a:t>
            </a:r>
          </a:p>
          <a:p>
            <a:pPr marL="812800" indent="-812800" eaLnBrk="1" hangingPunct="1">
              <a:buFontTx/>
              <a:buAutoNum type="romanUcPeriod"/>
            </a:pPr>
            <a:r>
              <a:rPr lang="en-US" dirty="0" smtClean="0"/>
              <a:t>Medical Lens</a:t>
            </a:r>
          </a:p>
          <a:p>
            <a:pPr marL="812800" indent="-812800" eaLnBrk="1" hangingPunct="1">
              <a:buFontTx/>
              <a:buAutoNum type="romanUcPeriod"/>
            </a:pPr>
            <a:r>
              <a:rPr lang="en-US" dirty="0" smtClean="0"/>
              <a:t>Advocacy + Action</a:t>
            </a:r>
          </a:p>
          <a:p>
            <a:pPr marL="812800" indent="-812800" eaLnBrk="1" hangingPunct="1">
              <a:buFontTx/>
              <a:buNone/>
            </a:pPr>
            <a:endParaRPr lang="en-US" dirty="0" smtClean="0"/>
          </a:p>
          <a:p>
            <a:pPr marL="812800" marR="0" indent="-812800" algn="l" defTabSz="914400" rtl="0" eaLnBrk="1" fontAlgn="base" latinLnBrk="0" hangingPunct="1">
              <a:lnSpc>
                <a:spcPct val="100000"/>
              </a:lnSpc>
              <a:spcBef>
                <a:spcPct val="30000"/>
              </a:spcBef>
              <a:spcAft>
                <a:spcPct val="0"/>
              </a:spcAft>
              <a:buClrTx/>
              <a:buSzTx/>
              <a:buFontTx/>
              <a:buNone/>
              <a:tabLst/>
              <a:defRPr/>
            </a:pPr>
            <a:r>
              <a:rPr lang="en-US" sz="1200" dirty="0" smtClean="0"/>
              <a:t>Bring together a wide array of organizations/interests under the banner of public health</a:t>
            </a:r>
          </a:p>
          <a:p>
            <a:pPr marL="812800" marR="0" indent="-81280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812800" marR="0" indent="-812800" algn="l" defTabSz="914400" rtl="0" eaLnBrk="1" fontAlgn="base" latinLnBrk="0" hangingPunct="1">
              <a:lnSpc>
                <a:spcPct val="100000"/>
              </a:lnSpc>
              <a:spcBef>
                <a:spcPct val="30000"/>
              </a:spcBef>
              <a:spcAft>
                <a:spcPct val="0"/>
              </a:spcAft>
              <a:buClrTx/>
              <a:buSzTx/>
              <a:buFontTx/>
              <a:buNone/>
              <a:tabLst/>
              <a:defRPr/>
            </a:pPr>
            <a:r>
              <a:rPr lang="en-US" sz="1200" dirty="0" smtClean="0"/>
              <a:t>Change social norms (as well as formal policies)</a:t>
            </a:r>
          </a:p>
          <a:p>
            <a:pPr marL="812800" marR="0" indent="-81280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marL="812800" indent="-812800" eaLnBrk="1" hangingPunct="1">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What has the Harvard School of Public Health been doing in violence prevention?</a:t>
            </a:r>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Surveillance Systems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National Violent Death Reporting System</a:t>
            </a:r>
          </a:p>
          <a:p>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7CC8443-BC1C-46B5-AE55-596EEBFD1CCB}" type="slidenum">
              <a:rPr lang="en-US" smtClean="0"/>
              <a:pPr/>
              <a:t>16</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34720" y="4415790"/>
            <a:ext cx="5140960" cy="4183380"/>
          </a:xfrm>
          <a:noFill/>
          <a:ln/>
        </p:spPr>
        <p:txBody>
          <a:bodyPr/>
          <a:lstStyle/>
          <a:p>
            <a:pPr eaLnBrk="1" hangingPunct="1"/>
            <a:r>
              <a:rPr lang="en-US" dirty="0" smtClean="0"/>
              <a:t>HOMICIDE </a:t>
            </a:r>
            <a:r>
              <a:rPr lang="en-US" dirty="0" smtClean="0">
                <a:solidFill>
                  <a:srgbClr val="006666"/>
                </a:solidFill>
              </a:rPr>
              <a:t>| suicide </a:t>
            </a:r>
          </a:p>
          <a:p>
            <a:pPr eaLnBrk="1" hangingPunct="1"/>
            <a:endParaRPr lang="en-US" dirty="0" smtClean="0">
              <a:solidFill>
                <a:srgbClr val="006666"/>
              </a:solidFill>
            </a:endParaRP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09F959B-AB9C-4929-87A8-F4062972E841}" type="slidenum">
              <a:rPr lang="en-US" smtClean="0"/>
              <a:pPr/>
              <a:t>17</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34720" y="4415790"/>
            <a:ext cx="5140960" cy="4183380"/>
          </a:xfrm>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Boston Data Project</a:t>
            </a:r>
          </a:p>
          <a:p>
            <a:endParaRPr lang="en-US" dirty="0" smtClean="0"/>
          </a:p>
          <a:p>
            <a:pPr eaLnBrk="1" hangingPunct="1"/>
            <a:r>
              <a:rPr lang="en-US" dirty="0" smtClean="0"/>
              <a:t>High school surveys</a:t>
            </a:r>
          </a:p>
          <a:p>
            <a:pPr eaLnBrk="1" hangingPunct="1"/>
            <a:r>
              <a:rPr lang="en-US" dirty="0" smtClean="0"/>
              <a:t>Adult surveys</a:t>
            </a:r>
          </a:p>
          <a:p>
            <a:pPr eaLnBrk="1" hangingPunct="1"/>
            <a:r>
              <a:rPr lang="en-US" dirty="0" smtClean="0"/>
              <a:t>Assemble existing data</a:t>
            </a:r>
          </a:p>
          <a:p>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 Public Health</a:t>
            </a:r>
            <a:br>
              <a:rPr lang="en-US" sz="1200" dirty="0" smtClean="0"/>
            </a:br>
            <a:r>
              <a:rPr lang="en-US" sz="1200" dirty="0" smtClean="0"/>
              <a:t/>
            </a:r>
            <a:br>
              <a:rPr lang="en-US" sz="1200" dirty="0" smtClean="0"/>
            </a:br>
            <a:r>
              <a:rPr lang="en-US" sz="1200" dirty="0" smtClean="0"/>
              <a:t>2. Suicide</a:t>
            </a:r>
            <a:br>
              <a:rPr lang="en-US" sz="1200" dirty="0" smtClean="0"/>
            </a:br>
            <a:r>
              <a:rPr lang="en-US" sz="1200" dirty="0" smtClean="0"/>
              <a:t/>
            </a:r>
            <a:br>
              <a:rPr lang="en-US" sz="1200" dirty="0" smtClean="0"/>
            </a:br>
            <a:r>
              <a:rPr lang="en-US" sz="1200" dirty="0" smtClean="0"/>
              <a:t>3. Self-Defense Gun Use</a:t>
            </a:r>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Boston Youth Survey: Violence</a:t>
            </a:r>
          </a:p>
          <a:p>
            <a:pPr>
              <a:buFont typeface="Arial" pitchFamily="34" charset="0"/>
              <a:buChar char="•"/>
            </a:pPr>
            <a:endParaRPr lang="en-US" dirty="0" smtClean="0"/>
          </a:p>
          <a:p>
            <a:pPr eaLnBrk="1" hangingPunct="1">
              <a:buFont typeface="Arial" pitchFamily="34" charset="0"/>
              <a:buChar char="•"/>
            </a:pPr>
            <a:r>
              <a:rPr lang="en-US" dirty="0" smtClean="0"/>
              <a:t>Fear </a:t>
            </a:r>
          </a:p>
          <a:p>
            <a:pPr eaLnBrk="1" hangingPunct="1">
              <a:buFont typeface="Arial" pitchFamily="34" charset="0"/>
              <a:buChar char="•"/>
            </a:pPr>
            <a:r>
              <a:rPr lang="en-US" dirty="0" smtClean="0"/>
              <a:t>Witnessing</a:t>
            </a:r>
          </a:p>
          <a:p>
            <a:pPr eaLnBrk="1" hangingPunct="1">
              <a:buFont typeface="Arial" pitchFamily="34" charset="0"/>
              <a:buChar char="•"/>
            </a:pPr>
            <a:r>
              <a:rPr lang="en-US" dirty="0" smtClean="0"/>
              <a:t>Victimization</a:t>
            </a:r>
          </a:p>
          <a:p>
            <a:pPr eaLnBrk="1" hangingPunct="1">
              <a:buFont typeface="Arial" pitchFamily="34" charset="0"/>
              <a:buChar char="•"/>
            </a:pPr>
            <a:r>
              <a:rPr lang="en-US" dirty="0" smtClean="0"/>
              <a:t>Perpetration</a:t>
            </a:r>
          </a:p>
          <a:p>
            <a:pPr eaLnBrk="1" hangingPunct="1">
              <a:buFont typeface="Arial" pitchFamily="34" charset="0"/>
              <a:buChar char="•"/>
            </a:pPr>
            <a:r>
              <a:rPr lang="en-US" dirty="0" smtClean="0"/>
              <a:t>Peer </a:t>
            </a:r>
          </a:p>
          <a:p>
            <a:pPr eaLnBrk="1" hangingPunct="1">
              <a:buFont typeface="Arial" pitchFamily="34" charset="0"/>
              <a:buChar char="•"/>
            </a:pPr>
            <a:r>
              <a:rPr lang="en-US" dirty="0" smtClean="0"/>
              <a:t>Sibling</a:t>
            </a:r>
          </a:p>
          <a:p>
            <a:pPr eaLnBrk="1" hangingPunct="1">
              <a:buFont typeface="Arial" pitchFamily="34" charset="0"/>
              <a:buChar char="•"/>
            </a:pPr>
            <a:r>
              <a:rPr lang="en-US" dirty="0" smtClean="0"/>
              <a:t>Dating</a:t>
            </a:r>
          </a:p>
          <a:p>
            <a:pPr eaLnBrk="1" hangingPunct="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38EFB7A-F831-49DC-8828-D3C130907DBD}" type="slidenum">
              <a:rPr lang="en-US" smtClean="0"/>
              <a:pPr/>
              <a:t>22</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Sleep and Aggression</a:t>
            </a:r>
          </a:p>
          <a:p>
            <a:pPr eaLnBrk="1" hangingPunct="1"/>
            <a:r>
              <a:rPr lang="en-US" dirty="0" smtClean="0"/>
              <a:t>Amount of</a:t>
            </a:r>
            <a:r>
              <a:rPr lang="en-US" baseline="0" dirty="0" smtClean="0"/>
              <a:t> sleep associated with what time school starts.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Collaborations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1.	Helping pediatricians help parents prevent violence (e.g., corporal punishment,</a:t>
            </a:r>
            <a:r>
              <a:rPr lang="en-US" sz="1200" baseline="0" dirty="0" smtClean="0"/>
              <a:t> </a:t>
            </a:r>
            <a:r>
              <a:rPr lang="en-US" sz="1200" dirty="0" smtClean="0"/>
              <a:t>bullying)</a:t>
            </a:r>
          </a:p>
          <a:p>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26</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Collaborations (cont.)</a:t>
            </a:r>
          </a:p>
          <a:p>
            <a:endParaRPr lang="en-US" sz="1200" dirty="0" smtClean="0"/>
          </a:p>
          <a:p>
            <a:pPr marL="609600" indent="-609600" eaLnBrk="1" hangingPunct="1">
              <a:buFontTx/>
              <a:buAutoNum type="arabicPeriod" startAt="2"/>
            </a:pPr>
            <a:r>
              <a:rPr lang="en-US" sz="1200" dirty="0" smtClean="0"/>
              <a:t>Working with nonprofits to change media role (Hollywood,</a:t>
            </a:r>
            <a:r>
              <a:rPr lang="en-US" sz="1200" baseline="0" dirty="0" smtClean="0"/>
              <a:t> </a:t>
            </a:r>
            <a:r>
              <a:rPr lang="en-US" sz="1200" dirty="0" smtClean="0"/>
              <a:t>reporters)</a:t>
            </a:r>
          </a:p>
          <a:p>
            <a:pPr marL="609600" indent="-609600" eaLnBrk="1" hangingPunct="1">
              <a:buFontTx/>
              <a:buNone/>
            </a:pPr>
            <a:r>
              <a:rPr lang="en-US" sz="1200" dirty="0" smtClean="0"/>
              <a:t>	(e.g., “Where did the gun come from?”)</a:t>
            </a:r>
          </a:p>
          <a:p>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27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Collaborations (cont.)</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3. Helping students “speak up”</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28</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09600" indent="-609600" eaLnBrk="1" hangingPunct="1">
              <a:buFontTx/>
              <a:buAutoNum type="arabicPeriod" startAt="4"/>
            </a:pPr>
            <a:endParaRPr lang="en-US" sz="1200" dirty="0" smtClean="0"/>
          </a:p>
          <a:p>
            <a:pPr marL="609600" indent="-609600" eaLnBrk="1" hangingPunct="1">
              <a:buFontTx/>
              <a:buNone/>
            </a:pPr>
            <a:r>
              <a:rPr lang="en-US" sz="1200" dirty="0" smtClean="0"/>
              <a:t>Collaborations (cont.)</a:t>
            </a:r>
          </a:p>
          <a:p>
            <a:pPr marL="609600" indent="-609600" eaLnBrk="1" hangingPunct="1">
              <a:buFontTx/>
              <a:buAutoNum type="arabicPeriod" startAt="4"/>
            </a:pPr>
            <a:endParaRPr lang="en-US" sz="1200" dirty="0" smtClean="0"/>
          </a:p>
          <a:p>
            <a:pPr marL="609600" indent="-609600" eaLnBrk="1" hangingPunct="1">
              <a:buFontTx/>
              <a:buAutoNum type="arabicPeriod" startAt="4"/>
            </a:pPr>
            <a:r>
              <a:rPr lang="en-US" sz="1200" dirty="0" smtClean="0"/>
              <a:t>Working with survivors</a:t>
            </a:r>
          </a:p>
          <a:p>
            <a:pPr marL="609600" indent="-609600" eaLnBrk="1" hangingPunct="1">
              <a:buFontTx/>
              <a:buNone/>
            </a:pPr>
            <a:r>
              <a:rPr lang="en-US" sz="1200" dirty="0" smtClean="0"/>
              <a:t>	(e.g., toolkit for first responders)</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29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Collaborations (cont.)</a:t>
            </a:r>
          </a:p>
          <a:p>
            <a:endParaRPr lang="en-US" sz="1200" dirty="0" smtClean="0"/>
          </a:p>
          <a:p>
            <a:r>
              <a:rPr lang="en-US" sz="1200" dirty="0" smtClean="0"/>
              <a:t>5.</a:t>
            </a:r>
            <a:r>
              <a:rPr lang="en-US" sz="1200" baseline="0" dirty="0" smtClean="0"/>
              <a:t> </a:t>
            </a:r>
            <a:r>
              <a:rPr lang="en-US" sz="1200" dirty="0" smtClean="0"/>
              <a:t>Working with gun stores to reduce gun suicide</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30</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Collaborations (cont.)</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6.	Working with a dozen grassroots community organizations </a:t>
            </a:r>
            <a:r>
              <a:rPr lang="en-US" sz="1200" dirty="0" smtClean="0">
                <a:cs typeface="Arial" charset="0"/>
              </a:rPr>
              <a:t>→</a:t>
            </a:r>
            <a:r>
              <a:rPr lang="en-US" sz="1200" dirty="0" smtClean="0"/>
              <a:t> helping them work together</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31</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Conclusion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 does public health add?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eaLnBrk="1" hangingPunct="1">
              <a:lnSpc>
                <a:spcPct val="90000"/>
              </a:lnSpc>
              <a:buFont typeface="Arial" pitchFamily="34" charset="0"/>
              <a:buChar char="•"/>
            </a:pPr>
            <a:r>
              <a:rPr lang="en-US" dirty="0" smtClean="0"/>
              <a:t> Government institutions: CDC, NIH, state and local health departments</a:t>
            </a:r>
            <a:br>
              <a:rPr lang="en-US" dirty="0" smtClean="0"/>
            </a:br>
            <a:endParaRPr lang="en-US" dirty="0" smtClean="0"/>
          </a:p>
          <a:p>
            <a:pPr eaLnBrk="1" hangingPunct="1">
              <a:lnSpc>
                <a:spcPct val="90000"/>
              </a:lnSpc>
              <a:buFont typeface="Arial" pitchFamily="34" charset="0"/>
              <a:buChar char="•"/>
            </a:pPr>
            <a:r>
              <a:rPr lang="en-US" dirty="0" smtClean="0"/>
              <a:t> New research professionals:</a:t>
            </a:r>
          </a:p>
          <a:p>
            <a:pPr lvl="1" eaLnBrk="1" hangingPunct="1">
              <a:lnSpc>
                <a:spcPct val="90000"/>
              </a:lnSpc>
            </a:pPr>
            <a:r>
              <a:rPr lang="en-US" dirty="0" smtClean="0"/>
              <a:t>– Doctors and public health professionals</a:t>
            </a:r>
          </a:p>
          <a:p>
            <a:pPr lvl="1" eaLnBrk="1" hangingPunct="1">
              <a:lnSpc>
                <a:spcPct val="90000"/>
              </a:lnSpc>
            </a:pPr>
            <a:r>
              <a:rPr lang="en-US" dirty="0" smtClean="0"/>
              <a:t>– New data sources</a:t>
            </a:r>
          </a:p>
          <a:p>
            <a:pPr lvl="1" eaLnBrk="1" hangingPunct="1">
              <a:lnSpc>
                <a:spcPct val="90000"/>
              </a:lnSpc>
            </a:pPr>
            <a:r>
              <a:rPr lang="en-US" dirty="0" smtClean="0"/>
              <a:t>– New analytic tools</a:t>
            </a:r>
            <a:br>
              <a:rPr lang="en-US" dirty="0" smtClean="0"/>
            </a:br>
            <a:endParaRPr lang="en-US" dirty="0" smtClean="0"/>
          </a:p>
          <a:p>
            <a:pPr eaLnBrk="1" hangingPunct="1">
              <a:lnSpc>
                <a:spcPct val="90000"/>
              </a:lnSpc>
              <a:buFont typeface="Arial" pitchFamily="34" charset="0"/>
              <a:buChar char="•"/>
            </a:pPr>
            <a:r>
              <a:rPr lang="en-US" dirty="0" smtClean="0"/>
              <a:t> Energize and coordinate nonprofits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32</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Having a household gun:</a:t>
            </a:r>
            <a:br>
              <a:rPr lang="en-US" sz="1200" dirty="0" smtClean="0"/>
            </a:br>
            <a:r>
              <a:rPr lang="en-US" sz="1200" dirty="0" smtClean="0"/>
              <a:t>	Good for society?</a:t>
            </a:r>
          </a:p>
          <a:p>
            <a:r>
              <a:rPr lang="en-US" sz="1200" dirty="0" smtClean="0"/>
              <a:t>	Good for the individual household?</a:t>
            </a:r>
          </a:p>
          <a:p>
            <a:endParaRPr lang="en-US" sz="1200" dirty="0" smtClean="0"/>
          </a:p>
          <a:p>
            <a:r>
              <a:rPr lang="en-US" sz="1200" dirty="0" smtClean="0"/>
              <a:t>Costs:			Benefits:</a:t>
            </a:r>
          </a:p>
          <a:p>
            <a:r>
              <a:rPr lang="en-US" sz="1200" dirty="0" smtClean="0"/>
              <a:t>Accidents			Deterrence</a:t>
            </a:r>
          </a:p>
          <a:p>
            <a:r>
              <a:rPr lang="en-US" sz="1200" dirty="0" smtClean="0"/>
              <a:t>Suicide			Thwart crime</a:t>
            </a:r>
          </a:p>
          <a:p>
            <a:r>
              <a:rPr lang="en-US" sz="1200" dirty="0" smtClean="0"/>
              <a:t>Assault			Self-defense</a:t>
            </a:r>
            <a:r>
              <a:rPr lang="en-US" sz="1200" baseline="0" dirty="0" smtClean="0"/>
              <a:t> gun use</a:t>
            </a:r>
            <a:endParaRPr lang="en-US" sz="1200" dirty="0" smtClean="0"/>
          </a:p>
          <a:p>
            <a:r>
              <a:rPr lang="en-US" sz="1200" dirty="0" smtClean="0"/>
              <a:t>Intimidation</a:t>
            </a:r>
          </a:p>
          <a:p>
            <a:endParaRPr lang="en-US" sz="1200" dirty="0" smtClean="0"/>
          </a:p>
          <a:p>
            <a:r>
              <a:rPr lang="en-US" sz="1200" dirty="0" smtClean="0"/>
              <a:t>	and who actually gets shot</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34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What Public Health Adds to the </a:t>
            </a:r>
            <a:br>
              <a:rPr lang="en-US" sz="1200" dirty="0" smtClean="0"/>
            </a:br>
            <a:r>
              <a:rPr lang="en-US" sz="1200" dirty="0" smtClean="0"/>
              <a:t> Criminal Justice/Criminology Approach</a:t>
            </a:r>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Suicide</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35</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Limitation of NRC: reach the same conclusion in all areas: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r>
              <a:rPr lang="en-US" sz="1200" dirty="0" smtClean="0"/>
              <a:t>Really don’t know anything</a:t>
            </a:r>
          </a:p>
          <a:p>
            <a:endParaRPr lang="en-US" sz="1200" dirty="0" smtClean="0"/>
          </a:p>
          <a:p>
            <a:r>
              <a:rPr lang="en-US" sz="1200" dirty="0" smtClean="0"/>
              <a:t>When actually know a lot more in some areas more than others…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36</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Suicide</a:t>
            </a:r>
          </a:p>
          <a:p>
            <a:r>
              <a:rPr lang="en-US" sz="1200" dirty="0" smtClean="0"/>
              <a:t>“All of the (case control) studies that the committee reviewed have found a positive association between household gun ownership and suicide risk.” (173)</a:t>
            </a:r>
          </a:p>
          <a:p>
            <a:endParaRPr lang="en-US" sz="1200" dirty="0" smtClean="0"/>
          </a:p>
          <a:p>
            <a:r>
              <a:rPr lang="en-US" sz="1200" dirty="0" smtClean="0"/>
              <a:t>Need reference for</a:t>
            </a:r>
            <a:r>
              <a:rPr lang="en-US" sz="1200" baseline="0" dirty="0" smtClean="0"/>
              <a:t> page numbers. </a:t>
            </a:r>
            <a:r>
              <a:rPr lang="en-US" sz="1200" u="sng" kern="1200" dirty="0" smtClean="0">
                <a:solidFill>
                  <a:schemeClr val="tx1"/>
                </a:solidFill>
                <a:latin typeface="Arial" charset="0"/>
                <a:ea typeface="+mn-ea"/>
                <a:cs typeface="+mn-cs"/>
              </a:rPr>
              <a:t>National Research Council, </a:t>
            </a:r>
            <a:r>
              <a:rPr lang="en-US" sz="1200" i="1" u="sng" kern="1200" dirty="0" smtClean="0">
                <a:solidFill>
                  <a:schemeClr val="tx1"/>
                </a:solidFill>
                <a:latin typeface="Arial" charset="0"/>
                <a:ea typeface="+mn-ea"/>
                <a:cs typeface="+mn-cs"/>
              </a:rPr>
              <a:t>Firearms and Violence: A Critical Review</a:t>
            </a:r>
            <a:r>
              <a:rPr lang="en-US" sz="1200" u="sng" kern="1200" dirty="0" smtClean="0">
                <a:solidFill>
                  <a:schemeClr val="tx1"/>
                </a:solidFill>
                <a:latin typeface="Arial" charset="0"/>
                <a:ea typeface="+mn-ea"/>
                <a:cs typeface="+mn-cs"/>
              </a:rPr>
              <a:t>, Committee to Improve Research Information and Data on Firearms, Charles F. Wellford, John V. Pepper, and Carol V. Petrie, editors, Committee on Law and Justice, Division of Behavioral and Social Sciences and Education. Washington, D.C.: The National Academies Press, 2005.</a:t>
            </a:r>
            <a:endParaRPr lang="en-US" sz="1200" dirty="0" smtClean="0"/>
          </a:p>
          <a:p>
            <a:endParaRPr lang="en-US" sz="1200" dirty="0" smtClean="0"/>
          </a:p>
          <a:p>
            <a:r>
              <a:rPr lang="en-US" sz="1200" dirty="0" smtClean="0"/>
              <a:t>“There appears to be a cross-sectional association between rates of household gun ownership and overall rates of suicide, reported on both sides of the gun policy debate.” (193)</a:t>
            </a:r>
          </a:p>
          <a:p>
            <a:endParaRPr lang="en-US" sz="1200" dirty="0" smtClean="0"/>
          </a:p>
          <a:p>
            <a:endParaRPr lang="en-US" sz="1200" dirty="0" smtClean="0"/>
          </a:p>
          <a:p>
            <a:r>
              <a:rPr lang="en-US" sz="1200" dirty="0" smtClean="0"/>
              <a:t>Main conclusion: “the committee cannot determine whether these associations demonstrate causal relationships.” (6)</a:t>
            </a:r>
          </a:p>
          <a:p>
            <a:endParaRPr lang="en-US" sz="1200" dirty="0" smtClean="0"/>
          </a:p>
          <a:p>
            <a:r>
              <a:rPr lang="en-US" sz="1200" dirty="0" smtClean="0"/>
              <a:t>“The issue of substitution has been almost entirely ignored in the literature of guns and suicide.” (194)</a:t>
            </a:r>
          </a:p>
          <a:p>
            <a:endParaRPr lang="en-US" sz="1200"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37</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Lots of studies since NRC report actually completed:</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38</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 Gun owners are NOT more depressed or suicidal</a:t>
            </a:r>
          </a:p>
          <a:p>
            <a:endParaRPr lang="en-US" sz="1000" dirty="0" smtClean="0"/>
          </a:p>
          <a:p>
            <a:r>
              <a:rPr lang="en-US" sz="1200" dirty="0" smtClean="0"/>
              <a:t>Multivariate odds ratios:</a:t>
            </a:r>
          </a:p>
          <a:p>
            <a:r>
              <a:rPr lang="en-US" sz="1200" dirty="0" smtClean="0"/>
              <a:t>Living in household with firearm versus not living in household with firearm from National </a:t>
            </a:r>
          </a:p>
          <a:p>
            <a:r>
              <a:rPr lang="en-US" sz="1200" dirty="0" smtClean="0"/>
              <a:t>Co-morbidity Survey</a:t>
            </a:r>
          </a:p>
          <a:p>
            <a:endParaRPr lang="en-US" sz="1200" dirty="0" smtClean="0"/>
          </a:p>
          <a:p>
            <a:r>
              <a:rPr lang="en-US" sz="1200" dirty="0" smtClean="0"/>
              <a:t>		Anxiety disorder	1.0</a:t>
            </a:r>
          </a:p>
          <a:p>
            <a:r>
              <a:rPr lang="en-US" sz="1200" dirty="0" smtClean="0"/>
              <a:t>		Mood disorder	0.9</a:t>
            </a:r>
          </a:p>
          <a:p>
            <a:r>
              <a:rPr lang="en-US" sz="1200" dirty="0" smtClean="0"/>
              <a:t>		Substance Use	0.9</a:t>
            </a:r>
          </a:p>
          <a:p>
            <a:r>
              <a:rPr lang="en-US" sz="1200" dirty="0" smtClean="0"/>
              <a:t>		Suicide Ideation	0.8</a:t>
            </a:r>
          </a:p>
          <a:p>
            <a:r>
              <a:rPr lang="en-US" sz="1200" dirty="0" smtClean="0"/>
              <a:t>		Suicidal Plan		0.5</a:t>
            </a:r>
          </a:p>
          <a:p>
            <a:endParaRPr lang="en-US" sz="1200" dirty="0" smtClean="0"/>
          </a:p>
          <a:p>
            <a:r>
              <a:rPr lang="en-US" sz="1200" dirty="0" smtClean="0"/>
              <a:t>Miller, M.,</a:t>
            </a:r>
            <a:r>
              <a:rPr lang="en-US" sz="1200" baseline="0" dirty="0" smtClean="0"/>
              <a:t> C. Barber, D. </a:t>
            </a:r>
            <a:r>
              <a:rPr lang="en-US" sz="1200" baseline="0" dirty="0" err="1" smtClean="0"/>
              <a:t>Azrael</a:t>
            </a:r>
            <a:r>
              <a:rPr lang="en-US" sz="1200" baseline="0" dirty="0" smtClean="0"/>
              <a:t>, D. </a:t>
            </a:r>
            <a:r>
              <a:rPr lang="en-US" sz="1200" baseline="0" dirty="0" err="1" smtClean="0"/>
              <a:t>Hemenway</a:t>
            </a:r>
            <a:r>
              <a:rPr lang="en-US" sz="1200" baseline="0" dirty="0" smtClean="0"/>
              <a:t> and B. E. Molnar.</a:t>
            </a:r>
            <a:r>
              <a:rPr lang="en-US" sz="1200" dirty="0" smtClean="0"/>
              <a:t> (2009). </a:t>
            </a:r>
            <a:r>
              <a:rPr lang="en-US" sz="1200" dirty="0" smtClean="0"/>
              <a:t>“Recent</a:t>
            </a:r>
            <a:r>
              <a:rPr lang="en-US" sz="1200" baseline="0" dirty="0" smtClean="0"/>
              <a:t> </a:t>
            </a:r>
            <a:r>
              <a:rPr lang="en-US" sz="1200" baseline="0" dirty="0" smtClean="0"/>
              <a:t>psychopathology, suicidal thoughts and suicide attempts in households with and without firearms: Findings from the National Comorbidity Study Replication.” </a:t>
            </a:r>
            <a:r>
              <a:rPr lang="en-US" sz="1200" i="1" baseline="0" dirty="0" smtClean="0"/>
              <a:t>Injury Prevention </a:t>
            </a:r>
            <a:r>
              <a:rPr lang="en-US" sz="1200" i="0" baseline="0" dirty="0" smtClean="0"/>
              <a:t>15: 183-187.</a:t>
            </a:r>
            <a:endParaRPr lang="en-US" sz="1200"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39</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Mental Health of Gun Owners</a:t>
            </a:r>
            <a:r>
              <a:rPr lang="en-US" sz="1800" baseline="0" dirty="0" smtClean="0"/>
              <a:t> (</a:t>
            </a:r>
            <a:r>
              <a:rPr lang="en-US" sz="1200" dirty="0" smtClean="0"/>
              <a:t>additional confirming studies)</a:t>
            </a:r>
          </a:p>
          <a:p>
            <a:endParaRPr lang="en-US" sz="1200" dirty="0" smtClean="0"/>
          </a:p>
          <a:p>
            <a:pPr marL="342900" indent="-342900">
              <a:buFontTx/>
              <a:buAutoNum type="alphaLcParenR"/>
            </a:pPr>
            <a:r>
              <a:rPr lang="en-US" sz="1200" dirty="0" err="1" smtClean="0"/>
              <a:t>Oslin</a:t>
            </a:r>
            <a:r>
              <a:rPr lang="en-US" sz="1200" dirty="0" smtClean="0"/>
              <a:t>,</a:t>
            </a:r>
            <a:r>
              <a:rPr lang="en-US" sz="1200" baseline="0" dirty="0" smtClean="0"/>
              <a:t> D.W., C. </a:t>
            </a:r>
            <a:r>
              <a:rPr lang="en-US" sz="1200" baseline="0" dirty="0" err="1" smtClean="0"/>
              <a:t>Zubritsky</a:t>
            </a:r>
            <a:r>
              <a:rPr lang="en-US" sz="1200" baseline="0" dirty="0" smtClean="0"/>
              <a:t>, G. Brown, M. </a:t>
            </a:r>
            <a:r>
              <a:rPr lang="en-US" sz="1200" baseline="0" dirty="0" err="1" smtClean="0"/>
              <a:t>Mullahy</a:t>
            </a:r>
            <a:r>
              <a:rPr lang="en-US" sz="1200" baseline="0" dirty="0" smtClean="0"/>
              <a:t>, A. </a:t>
            </a:r>
            <a:r>
              <a:rPr lang="en-US" sz="1200" baseline="0" dirty="0" err="1" smtClean="0"/>
              <a:t>Puliafico</a:t>
            </a:r>
            <a:r>
              <a:rPr lang="en-US" sz="1200" baseline="0" dirty="0" smtClean="0"/>
              <a:t>, and T. Ten Hare. </a:t>
            </a:r>
            <a:r>
              <a:rPr lang="en-US" sz="1200" dirty="0" smtClean="0"/>
              <a:t>(2004).“</a:t>
            </a:r>
            <a:r>
              <a:rPr lang="en-US" sz="1200" dirty="0" smtClean="0"/>
              <a:t>Managing suicide risk in late life: </a:t>
            </a:r>
            <a:r>
              <a:rPr lang="en-US" sz="1200" dirty="0" smtClean="0"/>
              <a:t>Access </a:t>
            </a:r>
            <a:r>
              <a:rPr lang="en-US" sz="1200" dirty="0" smtClean="0"/>
              <a:t>to firearms as a public health risk.” </a:t>
            </a:r>
            <a:r>
              <a:rPr lang="en-US" sz="1200" i="1" dirty="0" smtClean="0"/>
              <a:t>American Journal of Geriatric </a:t>
            </a:r>
            <a:r>
              <a:rPr lang="en-US" sz="1200" i="1" dirty="0" smtClean="0"/>
              <a:t>Psychiatry</a:t>
            </a:r>
            <a:r>
              <a:rPr lang="en-US" sz="1200" i="0" baseline="0" dirty="0" smtClean="0"/>
              <a:t> 12 (1): 31-36.</a:t>
            </a:r>
            <a:endParaRPr lang="en-US" sz="1200" dirty="0" smtClean="0"/>
          </a:p>
          <a:p>
            <a:pPr marL="342900" indent="-342900">
              <a:buAutoNum type="alphaLcParenR"/>
            </a:pPr>
            <a:r>
              <a:rPr lang="en-US" sz="1200" dirty="0" err="1" smtClean="0"/>
              <a:t>Ilgen</a:t>
            </a:r>
            <a:r>
              <a:rPr lang="en-US" sz="1200" dirty="0" smtClean="0"/>
              <a:t>, M.A.,</a:t>
            </a:r>
            <a:r>
              <a:rPr lang="en-US" sz="1200" baseline="0" dirty="0" smtClean="0"/>
              <a:t> K. </a:t>
            </a:r>
            <a:r>
              <a:rPr lang="en-US" sz="1200" baseline="0" dirty="0" err="1" smtClean="0"/>
              <a:t>Zirin</a:t>
            </a:r>
            <a:r>
              <a:rPr lang="en-US" sz="1200" baseline="0" dirty="0" smtClean="0"/>
              <a:t>, R.J. </a:t>
            </a:r>
            <a:r>
              <a:rPr lang="en-US" sz="1200" baseline="0" dirty="0" err="1" smtClean="0"/>
              <a:t>McCammon</a:t>
            </a:r>
            <a:r>
              <a:rPr lang="en-US" sz="1200" baseline="0" dirty="0" smtClean="0"/>
              <a:t>, and M. </a:t>
            </a:r>
            <a:r>
              <a:rPr lang="en-US" sz="1200" baseline="0" dirty="0" err="1" smtClean="0"/>
              <a:t>Valenstein</a:t>
            </a:r>
            <a:r>
              <a:rPr lang="en-US" sz="1200" baseline="0" dirty="0" smtClean="0"/>
              <a:t>. </a:t>
            </a:r>
            <a:r>
              <a:rPr lang="en-US" sz="1200" dirty="0" smtClean="0"/>
              <a:t>(2008). </a:t>
            </a:r>
            <a:r>
              <a:rPr lang="en-US" sz="1200" dirty="0" smtClean="0"/>
              <a:t>“Mental illness, previous suicidality and access to guns in the United States. </a:t>
            </a:r>
            <a:r>
              <a:rPr lang="en-US" sz="1200" i="1" dirty="0" smtClean="0"/>
              <a:t>Psychiatric </a:t>
            </a:r>
            <a:r>
              <a:rPr lang="en-US" sz="1200" i="1" dirty="0" smtClean="0"/>
              <a:t>Services </a:t>
            </a:r>
            <a:r>
              <a:rPr lang="en-US" sz="1200" i="0" dirty="0" smtClean="0"/>
              <a:t>59 (2):</a:t>
            </a:r>
            <a:r>
              <a:rPr lang="en-US" sz="1200" i="0" baseline="0" dirty="0" smtClean="0"/>
              <a:t> 198-200</a:t>
            </a:r>
            <a:r>
              <a:rPr lang="en-US" sz="1200" i="1" dirty="0" smtClean="0"/>
              <a:t>.</a:t>
            </a:r>
            <a:endParaRPr lang="en-US" sz="1200" i="1" dirty="0" smtClean="0"/>
          </a:p>
          <a:p>
            <a:pPr marL="342900" indent="-342900">
              <a:buAutoNum type="alphaLcParenR"/>
            </a:pPr>
            <a:r>
              <a:rPr lang="en-US" sz="1200" dirty="0" smtClean="0"/>
              <a:t>Sorenson, S.B., </a:t>
            </a:r>
            <a:r>
              <a:rPr lang="en-US" sz="1200" dirty="0" smtClean="0"/>
              <a:t>and </a:t>
            </a:r>
            <a:r>
              <a:rPr lang="en-US" sz="1200" dirty="0" smtClean="0"/>
              <a:t>K. </a:t>
            </a:r>
            <a:r>
              <a:rPr lang="en-US" sz="1200" dirty="0" err="1" smtClean="0"/>
              <a:t>Vittes</a:t>
            </a:r>
            <a:r>
              <a:rPr lang="en-US" sz="1200" dirty="0" smtClean="0"/>
              <a:t>. (2008</a:t>
            </a:r>
            <a:r>
              <a:rPr lang="en-US" sz="1200" dirty="0" smtClean="0"/>
              <a:t>). </a:t>
            </a:r>
            <a:r>
              <a:rPr lang="en-US" sz="1200" dirty="0" smtClean="0"/>
              <a:t>“Mental health and firearms in community-based </a:t>
            </a:r>
            <a:r>
              <a:rPr lang="en-US" sz="1200" dirty="0" smtClean="0"/>
              <a:t>surveys: Implications for suicide prevention.” </a:t>
            </a:r>
            <a:r>
              <a:rPr lang="en-US" sz="1200" i="1" dirty="0" smtClean="0"/>
              <a:t>Evaluation </a:t>
            </a:r>
            <a:r>
              <a:rPr lang="en-US" sz="1200" i="1" dirty="0" smtClean="0"/>
              <a:t>Review </a:t>
            </a:r>
            <a:r>
              <a:rPr lang="en-US" sz="1200" i="0" dirty="0" smtClean="0"/>
              <a:t>32: 239-256</a:t>
            </a:r>
            <a:r>
              <a:rPr lang="en-US" sz="1200" i="1" dirty="0" smtClean="0"/>
              <a:t>.</a:t>
            </a:r>
            <a:endParaRPr lang="en-US" sz="1200" i="1" dirty="0" smtClean="0"/>
          </a:p>
          <a:p>
            <a:pPr marL="342900" indent="-342900">
              <a:buAutoNum type="alphaLcParenR"/>
            </a:pPr>
            <a:r>
              <a:rPr lang="en-US" sz="1200" dirty="0" err="1" smtClean="0"/>
              <a:t>Kolla</a:t>
            </a:r>
            <a:r>
              <a:rPr lang="en-US" sz="1200" dirty="0" smtClean="0"/>
              <a:t>,</a:t>
            </a:r>
            <a:r>
              <a:rPr lang="en-US" sz="1200" baseline="0" dirty="0" smtClean="0"/>
              <a:t> B.P., S.S. O’Connor and T.W. </a:t>
            </a:r>
            <a:r>
              <a:rPr lang="en-US" sz="1200" baseline="0" dirty="0" err="1" smtClean="0"/>
              <a:t>Lineberry</a:t>
            </a:r>
            <a:r>
              <a:rPr lang="en-US" sz="1200" dirty="0" smtClean="0"/>
              <a:t>. </a:t>
            </a:r>
            <a:r>
              <a:rPr lang="en-US" sz="1200" dirty="0" smtClean="0"/>
              <a:t>(2011). “The base rates and factors associated with reported access to firearms in psychiatric </a:t>
            </a:r>
            <a:r>
              <a:rPr lang="en-US" sz="1200" dirty="0" smtClean="0"/>
              <a:t>inpatients</a:t>
            </a:r>
            <a:r>
              <a:rPr lang="en-US" sz="1200" dirty="0" smtClean="0"/>
              <a:t>. </a:t>
            </a:r>
            <a:r>
              <a:rPr lang="en-US" sz="1200" i="1" dirty="0" smtClean="0"/>
              <a:t>General Hospital </a:t>
            </a:r>
            <a:r>
              <a:rPr lang="en-US" sz="1200" i="1" dirty="0" smtClean="0"/>
              <a:t>Psychiatry </a:t>
            </a:r>
            <a:r>
              <a:rPr lang="en-US" sz="1200" i="0" dirty="0" smtClean="0"/>
              <a:t>33 (2):</a:t>
            </a:r>
            <a:r>
              <a:rPr lang="en-US" sz="1200" i="0" baseline="0" dirty="0" smtClean="0"/>
              <a:t> 191-196</a:t>
            </a:r>
            <a:r>
              <a:rPr lang="en-US" sz="1200" i="1" dirty="0" smtClean="0"/>
              <a:t>.</a:t>
            </a:r>
            <a:endParaRPr lang="en-US" sz="1200" i="1"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40</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B) Cross-Sectional Ecological Studies of Gun Ownership and Suicide</a:t>
            </a:r>
          </a:p>
          <a:p>
            <a:endParaRPr lang="en-US" sz="1200" dirty="0" smtClean="0">
              <a:latin typeface="Arial" pitchFamily="34"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“Potentially valuable state-level information could be made available through the regular inclusion of gun-ownership questions in the Behavioral Risk Factor Surveillance System.” (NRC, 195)</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solidFill>
                <a:latin typeface="Arial" charset="0"/>
                <a:ea typeface="+mn-ea"/>
                <a:cs typeface="+mn-cs"/>
              </a:rPr>
              <a:t>National Research Council, </a:t>
            </a:r>
            <a:r>
              <a:rPr lang="en-US" sz="1200" i="1" u="sng" kern="1200" dirty="0" smtClean="0">
                <a:solidFill>
                  <a:schemeClr val="tx1"/>
                </a:solidFill>
                <a:latin typeface="Arial" charset="0"/>
                <a:ea typeface="+mn-ea"/>
                <a:cs typeface="+mn-cs"/>
              </a:rPr>
              <a:t>Firearms and Violence: A Critical Review</a:t>
            </a:r>
            <a:r>
              <a:rPr lang="en-US" sz="1200" u="sng" kern="1200" dirty="0" smtClean="0">
                <a:solidFill>
                  <a:schemeClr val="tx1"/>
                </a:solidFill>
                <a:latin typeface="Arial" charset="0"/>
                <a:ea typeface="+mn-ea"/>
                <a:cs typeface="+mn-cs"/>
              </a:rPr>
              <a:t>, Committee to Improve Research Information and Data on Firearms, Charles F. Wellford, John V. Pepper, and Carol V. Petrie, editors, Committee on Law and Justice, Division of Behavioral and Social Sciences and Education. Washington, D.C.: The National Academies Press, 2005.</a:t>
            </a:r>
            <a:endParaRPr lang="en-US" sz="1200"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41</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Cross-Sectional Ecological Studies of Gun Ownership and Suicide</a:t>
            </a:r>
          </a:p>
          <a:p>
            <a:endParaRPr lang="en-US" sz="1200" dirty="0" smtClean="0"/>
          </a:p>
          <a:p>
            <a:pPr marL="342900" indent="-342900"/>
            <a:r>
              <a:rPr lang="en-US" sz="1200" dirty="0" smtClean="0"/>
              <a:t>“Potentially valuable state-level information could be made available through the regular inclusion of gun-ownership questions in the Behavioral Risk Factor Surveillance System.” (NRC, 195)</a:t>
            </a:r>
          </a:p>
          <a:p>
            <a:pPr marL="342900" indent="-342900"/>
            <a:endParaRPr lang="en-US" sz="1200" dirty="0" smtClean="0"/>
          </a:p>
          <a:p>
            <a:pPr marL="342900" indent="-342900"/>
            <a:r>
              <a:rPr lang="en-US" sz="1200" dirty="0" smtClean="0"/>
              <a:t>Such questions were included in 2001, 2002, 2004 Behavioral Risk Factor Surveillance System (BRFSS), the world’s largest telephone survey (&gt;200,000 respondents)</a:t>
            </a:r>
          </a:p>
          <a:p>
            <a:endParaRPr lang="en-US" dirty="0" smtClean="0"/>
          </a:p>
          <a:p>
            <a:r>
              <a:rPr lang="en-US" sz="1200" u="sng" kern="1200" dirty="0" smtClean="0">
                <a:solidFill>
                  <a:schemeClr val="tx1"/>
                </a:solidFill>
                <a:latin typeface="Arial" charset="0"/>
                <a:ea typeface="+mn-ea"/>
                <a:cs typeface="+mn-cs"/>
              </a:rPr>
              <a:t>National Research Council, </a:t>
            </a:r>
            <a:r>
              <a:rPr lang="en-US" sz="1200" i="1" u="sng" kern="1200" dirty="0" smtClean="0">
                <a:solidFill>
                  <a:schemeClr val="tx1"/>
                </a:solidFill>
                <a:latin typeface="Arial" charset="0"/>
                <a:ea typeface="+mn-ea"/>
                <a:cs typeface="+mn-cs"/>
              </a:rPr>
              <a:t>Firearms and Violence: A Critical Review</a:t>
            </a:r>
            <a:r>
              <a:rPr lang="en-US" sz="1200" u="sng" kern="1200" dirty="0" smtClean="0">
                <a:solidFill>
                  <a:schemeClr val="tx1"/>
                </a:solidFill>
                <a:latin typeface="Arial" charset="0"/>
                <a:ea typeface="+mn-ea"/>
                <a:cs typeface="+mn-cs"/>
              </a:rPr>
              <a:t>, Committee to Improve Research Information and Data on Firearms, Charles F. Wellford, John V. Pepper, and Carol V. Petrie, editors, Committee on Law and Justice, Division of Behavioral and Social Sciences and Education. Washington, D.C.: The National Academies Press, 2005.</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42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2800" dirty="0" smtClean="0"/>
              <a:t>Cross-Sectional State Studies</a:t>
            </a:r>
            <a:br>
              <a:rPr lang="en-US" sz="2800" dirty="0" smtClean="0"/>
            </a:br>
            <a:r>
              <a:rPr lang="en-US" sz="1800" dirty="0" smtClean="0"/>
              <a:t>(results identical if using BRFSS or percentage of firearms suicides [FS/S])</a:t>
            </a:r>
          </a:p>
          <a:p>
            <a:endParaRPr lang="en-US" sz="1800" dirty="0" smtClean="0"/>
          </a:p>
          <a:p>
            <a:pPr marL="342900" indent="-342900"/>
            <a:r>
              <a:rPr lang="en-US" sz="1200" dirty="0" smtClean="0"/>
              <a:t>Controlling for:</a:t>
            </a:r>
          </a:p>
          <a:p>
            <a:pPr marL="342900" indent="-342900">
              <a:buFont typeface="Arial" pitchFamily="34" charset="0"/>
              <a:buChar char="•"/>
            </a:pPr>
            <a:r>
              <a:rPr lang="en-US" sz="1200" dirty="0" smtClean="0"/>
              <a:t>Poverty</a:t>
            </a:r>
          </a:p>
          <a:p>
            <a:pPr marL="342900" indent="-342900">
              <a:buFont typeface="Arial" pitchFamily="34" charset="0"/>
              <a:buChar char="•"/>
            </a:pPr>
            <a:r>
              <a:rPr lang="en-US" sz="1200" dirty="0" smtClean="0"/>
              <a:t>Urbanization</a:t>
            </a:r>
          </a:p>
          <a:p>
            <a:pPr marL="342900" indent="-342900">
              <a:buFont typeface="Arial" pitchFamily="34" charset="0"/>
              <a:buChar char="•"/>
            </a:pPr>
            <a:r>
              <a:rPr lang="en-US" sz="1200" dirty="0" smtClean="0"/>
              <a:t>Unemployment</a:t>
            </a:r>
          </a:p>
          <a:p>
            <a:pPr marL="342900" indent="-342900">
              <a:buFont typeface="Arial" pitchFamily="34" charset="0"/>
              <a:buChar char="•"/>
            </a:pPr>
            <a:r>
              <a:rPr lang="en-US" sz="1200" dirty="0" smtClean="0"/>
              <a:t>Alcohol/substance abuse</a:t>
            </a:r>
          </a:p>
          <a:p>
            <a:pPr marL="342900" indent="-342900">
              <a:buFont typeface="Arial" pitchFamily="34" charset="0"/>
              <a:buChar char="•"/>
            </a:pPr>
            <a:r>
              <a:rPr lang="en-US" sz="1200" dirty="0" smtClean="0"/>
              <a:t>Serious mental illness	</a:t>
            </a:r>
          </a:p>
          <a:p>
            <a:pPr marL="342900" indent="-342900"/>
            <a:endParaRPr lang="en-US" sz="1200" dirty="0" smtClean="0"/>
          </a:p>
          <a:p>
            <a:pPr marL="342900" indent="-342900"/>
            <a:r>
              <a:rPr lang="en-US" sz="1200" dirty="0" smtClean="0"/>
              <a:t>Results: more guns 	more gun suicide</a:t>
            </a:r>
          </a:p>
          <a:p>
            <a:pPr marL="342900" indent="-342900"/>
            <a:r>
              <a:rPr lang="en-US" sz="1200" dirty="0" smtClean="0"/>
              <a:t>			same non-gun suicide</a:t>
            </a:r>
          </a:p>
          <a:p>
            <a:pPr marL="342900" indent="-342900"/>
            <a:r>
              <a:rPr lang="en-US" sz="1200" dirty="0" smtClean="0"/>
              <a:t>			more overall suicide</a:t>
            </a:r>
          </a:p>
          <a:p>
            <a:pPr marL="342900" indent="-342900"/>
            <a:endParaRPr lang="en-US" sz="1200" dirty="0" smtClean="0"/>
          </a:p>
          <a:p>
            <a:pPr marL="342900" indent="-342900"/>
            <a:r>
              <a:rPr lang="en-US" sz="1200" dirty="0" smtClean="0"/>
              <a:t>Miller</a:t>
            </a:r>
            <a:r>
              <a:rPr lang="en-US" sz="1200" baseline="0" dirty="0" smtClean="0"/>
              <a:t>, M., S. Lippmann, D. </a:t>
            </a:r>
            <a:r>
              <a:rPr lang="en-US" sz="1200" baseline="0" dirty="0" err="1" smtClean="0"/>
              <a:t>Azrael</a:t>
            </a:r>
            <a:r>
              <a:rPr lang="en-US" sz="1200" baseline="0" dirty="0" smtClean="0"/>
              <a:t>, and D. </a:t>
            </a:r>
            <a:r>
              <a:rPr lang="en-US" sz="1200" baseline="0" dirty="0" err="1" smtClean="0"/>
              <a:t>Hemenway</a:t>
            </a:r>
            <a:r>
              <a:rPr lang="en-US" sz="1200" baseline="0" dirty="0" smtClean="0"/>
              <a:t>. (2007</a:t>
            </a:r>
            <a:r>
              <a:rPr lang="en-US" sz="1200" baseline="0" dirty="0" smtClean="0"/>
              <a:t>). “Household firearm ownership and rates of suicide across </a:t>
            </a:r>
            <a:r>
              <a:rPr lang="en-US" sz="1200" baseline="0" dirty="0" smtClean="0"/>
              <a:t>U.S</a:t>
            </a:r>
            <a:r>
              <a:rPr lang="en-US" sz="1200" baseline="0" dirty="0" smtClean="0"/>
              <a:t>. states.” </a:t>
            </a:r>
            <a:r>
              <a:rPr lang="en-US" sz="1200" i="1" baseline="0" dirty="0" smtClean="0"/>
              <a:t>Journal of </a:t>
            </a:r>
            <a:r>
              <a:rPr lang="en-US" sz="1200" i="1" baseline="0" dirty="0" smtClean="0"/>
              <a:t>Trauma </a:t>
            </a:r>
            <a:r>
              <a:rPr lang="en-US" sz="1200" i="0" baseline="0" dirty="0" smtClean="0"/>
              <a:t>62: 1029-1035</a:t>
            </a:r>
            <a:r>
              <a:rPr lang="en-US" sz="1200" i="1" baseline="0" dirty="0" smtClean="0"/>
              <a:t>.</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txBox="1">
            <a:spLocks noGrp="1" noChangeArrowheads="1"/>
          </p:cNvSpPr>
          <p:nvPr/>
        </p:nvSpPr>
        <p:spPr bwMode="auto">
          <a:xfrm>
            <a:off x="3970134" y="8829675"/>
            <a:ext cx="3038648" cy="465138"/>
          </a:xfrm>
          <a:prstGeom prst="rect">
            <a:avLst/>
          </a:prstGeom>
          <a:noFill/>
          <a:ln w="9525">
            <a:noFill/>
            <a:miter lim="800000"/>
            <a:headEnd/>
            <a:tailEnd/>
          </a:ln>
        </p:spPr>
        <p:txBody>
          <a:bodyPr lIns="93175" tIns="46588" rIns="93175" bIns="46588" anchor="b"/>
          <a:lstStyle/>
          <a:p>
            <a:pPr algn="r" defTabSz="931217"/>
            <a:fld id="{408317D2-C0BE-4EBC-A198-7E9D68AA0153}" type="slidenum">
              <a:rPr lang="en-US" sz="1200"/>
              <a:pPr algn="r" defTabSz="931217"/>
              <a:t>44</a:t>
            </a:fld>
            <a:endParaRPr lang="en-US" sz="1200" dirty="0"/>
          </a:p>
        </p:txBody>
      </p:sp>
      <p:sp>
        <p:nvSpPr>
          <p:cNvPr id="81922" name="Rectangle 2"/>
          <p:cNvSpPr>
            <a:spLocks noGrp="1" noRot="1" noChangeAspect="1" noChangeArrowheads="1" noTextEdit="1"/>
          </p:cNvSpPr>
          <p:nvPr>
            <p:ph type="sldImg"/>
          </p:nvPr>
        </p:nvSpPr>
        <p:spPr>
          <a:xfrm>
            <a:off x="1182688" y="696913"/>
            <a:ext cx="4649787" cy="3486150"/>
          </a:xfrm>
          <a:ln/>
        </p:spPr>
      </p:sp>
      <p:sp>
        <p:nvSpPr>
          <p:cNvPr id="81923" name="Rectangle 3"/>
          <p:cNvSpPr>
            <a:spLocks noGrp="1" noChangeArrowheads="1"/>
          </p:cNvSpPr>
          <p:nvPr>
            <p:ph type="body" idx="1"/>
          </p:nvPr>
        </p:nvSpPr>
        <p:spPr>
          <a:xfrm>
            <a:off x="934720" y="4416425"/>
            <a:ext cx="5140960" cy="4183063"/>
          </a:xfrm>
          <a:noFill/>
          <a:ln/>
        </p:spPr>
        <p:txBody>
          <a:bodyPr/>
          <a:lstStyle/>
          <a:p>
            <a:pPr eaLnBrk="1" hangingPunct="1"/>
            <a:r>
              <a:rPr lang="en-US" dirty="0" smtClean="0">
                <a:latin typeface="Arial" pitchFamily="34" charset="0"/>
                <a:ea typeface="ＭＳ Ｐゴシック" charset="-128"/>
              </a:rPr>
              <a:t>Consistent with case control studies and cohort study of HMO (Cummings) and 200k purchasers in California over 6-year period (</a:t>
            </a:r>
            <a:r>
              <a:rPr lang="en-US" dirty="0" err="1" smtClean="0">
                <a:latin typeface="Arial" pitchFamily="34" charset="0"/>
                <a:ea typeface="ＭＳ Ｐゴシック" charset="-128"/>
              </a:rPr>
              <a:t>Wintemute</a:t>
            </a:r>
            <a:r>
              <a:rPr lang="en-US" dirty="0" smtClean="0">
                <a:latin typeface="Arial" pitchFamily="34" charset="0"/>
                <a:ea typeface="ＭＳ Ｐゴシック" charset="-128"/>
              </a:rPr>
              <a:t>), purchase of a handgun risk greatest in first year but persists for study period (6 yrs), risk to all household members (most to owner). Assail case control and ecologic gun owners more suicidal…no evidence but we tested this alternative</a:t>
            </a:r>
            <a:r>
              <a:rPr lang="en-US" baseline="0" dirty="0" smtClean="0">
                <a:latin typeface="Arial" pitchFamily="34" charset="0"/>
                <a:ea typeface="ＭＳ Ｐゴシック" charset="-128"/>
              </a:rPr>
              <a:t> </a:t>
            </a:r>
            <a:r>
              <a:rPr lang="en-US" dirty="0" smtClean="0">
                <a:latin typeface="Arial" pitchFamily="34" charset="0"/>
                <a:ea typeface="ＭＳ Ｐゴシック" charset="-128"/>
              </a:rPr>
              <a:t>hypothesis.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400" dirty="0" smtClean="0"/>
              <a:t>National Research Council (NRC)</a:t>
            </a:r>
          </a:p>
          <a:p>
            <a:endParaRPr lang="en-US" sz="1200" dirty="0" smtClean="0"/>
          </a:p>
          <a:p>
            <a:r>
              <a:rPr lang="en-US" sz="1200" dirty="0" smtClean="0"/>
              <a:t>No one on the committee was an injury-control professional.</a:t>
            </a:r>
          </a:p>
          <a:p>
            <a:endParaRPr lang="en-US" sz="1200" dirty="0" smtClean="0"/>
          </a:p>
          <a:p>
            <a:r>
              <a:rPr lang="en-US" sz="1200" dirty="0" smtClean="0"/>
              <a:t>Few worked directly in public health (e.g., no one worked at a public health school).</a:t>
            </a:r>
          </a:p>
          <a:p>
            <a:endParaRPr lang="en-US" sz="900" dirty="0" smtClean="0"/>
          </a:p>
          <a:p>
            <a:endParaRPr lang="en-US" sz="900"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449D9776-3993-44B4-BE6F-1271BD2E8345}" type="slidenum">
              <a:rPr lang="en-US" smtClean="0"/>
              <a:pPr/>
              <a:t>45</a:t>
            </a:fld>
            <a:endParaRPr lang="en-US" dirty="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dirty="0" smtClean="0"/>
              <a:t>Source: Miller. M., D. </a:t>
            </a:r>
            <a:r>
              <a:rPr lang="en-US" dirty="0" err="1" smtClean="0"/>
              <a:t>Hemenway</a:t>
            </a:r>
            <a:r>
              <a:rPr lang="en-US" dirty="0" smtClean="0"/>
              <a:t>, and D.</a:t>
            </a:r>
            <a:r>
              <a:rPr lang="en-US" baseline="0" dirty="0" smtClean="0"/>
              <a:t> </a:t>
            </a:r>
            <a:r>
              <a:rPr lang="en-US" baseline="0" dirty="0" err="1" smtClean="0"/>
              <a:t>Azrael</a:t>
            </a:r>
            <a:r>
              <a:rPr lang="en-US" baseline="0" dirty="0" smtClean="0"/>
              <a:t>. 2004. “Firearms and suicide in the Northeast.” </a:t>
            </a:r>
            <a:r>
              <a:rPr lang="en-US" i="1" baseline="0" dirty="0" smtClean="0"/>
              <a:t>Journal of Trauma </a:t>
            </a:r>
            <a:r>
              <a:rPr lang="en-US" i="0" baseline="0" dirty="0" smtClean="0"/>
              <a:t>57: 626-632.</a:t>
            </a: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Cross-Sectional Ecological Studies </a:t>
            </a:r>
            <a:br>
              <a:rPr lang="en-US" sz="1200" dirty="0" smtClean="0"/>
            </a:br>
            <a:r>
              <a:rPr lang="en-US" sz="1200" dirty="0" smtClean="0"/>
              <a:t>Gun Ownership and Suicide</a:t>
            </a:r>
            <a:br>
              <a:rPr lang="en-US" sz="1200" dirty="0" smtClean="0"/>
            </a:br>
            <a:r>
              <a:rPr lang="en-US" sz="1050" dirty="0" smtClean="0"/>
              <a:t>(additional confirming results)</a:t>
            </a:r>
          </a:p>
          <a:p>
            <a:endParaRPr lang="en-US" sz="1050" dirty="0" smtClean="0"/>
          </a:p>
          <a:p>
            <a:pPr marL="342900" indent="-342900"/>
            <a:r>
              <a:rPr lang="en-US" sz="1200" dirty="0" smtClean="0"/>
              <a:t>Kim, N., J. Mickelson, B. Brenner, C. Haws, D</a:t>
            </a:r>
            <a:r>
              <a:rPr lang="en-US" sz="1200" baseline="0" dirty="0" smtClean="0"/>
              <a:t>. </a:t>
            </a:r>
            <a:r>
              <a:rPr lang="en-US" sz="1200" baseline="0" dirty="0" err="1" smtClean="0"/>
              <a:t>Yurgelin</a:t>
            </a:r>
            <a:r>
              <a:rPr lang="en-US" sz="1200" baseline="0" dirty="0" smtClean="0"/>
              <a:t>-Todd, and P. </a:t>
            </a:r>
            <a:r>
              <a:rPr lang="en-US" sz="1200" baseline="0" dirty="0" err="1" smtClean="0"/>
              <a:t>Renshaw</a:t>
            </a:r>
            <a:r>
              <a:rPr lang="en-US" sz="1200" dirty="0" smtClean="0"/>
              <a:t>. (2011</a:t>
            </a:r>
            <a:r>
              <a:rPr lang="en-US" sz="1200" dirty="0" smtClean="0"/>
              <a:t>). “Altitude, gun ownership, rural </a:t>
            </a:r>
            <a:r>
              <a:rPr lang="en-US" sz="1200" dirty="0" smtClean="0"/>
              <a:t>areas, </a:t>
            </a:r>
            <a:r>
              <a:rPr lang="en-US" sz="1200" dirty="0" smtClean="0"/>
              <a:t>and suicide.” </a:t>
            </a:r>
            <a:r>
              <a:rPr lang="en-US" sz="1200" i="1" dirty="0" smtClean="0"/>
              <a:t>American</a:t>
            </a:r>
            <a:r>
              <a:rPr lang="en-US" sz="1200" i="1" baseline="0" dirty="0" smtClean="0"/>
              <a:t> </a:t>
            </a:r>
            <a:r>
              <a:rPr lang="en-US" sz="1200" i="1" dirty="0" smtClean="0"/>
              <a:t>Journal </a:t>
            </a:r>
            <a:r>
              <a:rPr lang="en-US" sz="1200" i="1" dirty="0" smtClean="0"/>
              <a:t>of </a:t>
            </a:r>
            <a:r>
              <a:rPr lang="en-US" sz="1200" i="1" dirty="0" smtClean="0"/>
              <a:t>Psychiatry </a:t>
            </a:r>
            <a:r>
              <a:rPr lang="en-US" sz="1200" i="0" dirty="0" smtClean="0"/>
              <a:t>168:</a:t>
            </a:r>
            <a:r>
              <a:rPr lang="en-US" sz="1200" i="0" baseline="0" dirty="0" smtClean="0"/>
              <a:t> 49-54</a:t>
            </a:r>
            <a:r>
              <a:rPr lang="en-US" sz="1200" dirty="0" smtClean="0"/>
              <a:t>. </a:t>
            </a:r>
            <a:r>
              <a:rPr lang="en-US" sz="1200" dirty="0" smtClean="0"/>
              <a:t>(county-level analysis).</a:t>
            </a:r>
          </a:p>
          <a:p>
            <a:pPr marL="342900" indent="-342900"/>
            <a:endParaRPr lang="en-US" sz="1200" dirty="0" smtClean="0"/>
          </a:p>
          <a:p>
            <a:pPr marL="342900" indent="-342900"/>
            <a:r>
              <a:rPr lang="en-US" sz="1200" dirty="0" err="1" smtClean="0"/>
              <a:t>Kubrin</a:t>
            </a:r>
            <a:r>
              <a:rPr lang="en-US" sz="1200" dirty="0" smtClean="0"/>
              <a:t>, C.,</a:t>
            </a:r>
            <a:r>
              <a:rPr lang="en-US" sz="1200" baseline="0" dirty="0" smtClean="0"/>
              <a:t> </a:t>
            </a:r>
            <a:r>
              <a:rPr lang="en-US" sz="1200" dirty="0" smtClean="0"/>
              <a:t>and T. Wadsworth</a:t>
            </a:r>
            <a:r>
              <a:rPr lang="en-US" sz="1200" dirty="0" smtClean="0"/>
              <a:t>. (2009). </a:t>
            </a:r>
            <a:r>
              <a:rPr lang="en-US" sz="1200" dirty="0" smtClean="0"/>
              <a:t>“Explaining </a:t>
            </a:r>
            <a:r>
              <a:rPr lang="en-US" sz="1200" dirty="0" smtClean="0"/>
              <a:t>suicide among blacks and whites: </a:t>
            </a:r>
            <a:r>
              <a:rPr lang="en-US" sz="1200" dirty="0" smtClean="0"/>
              <a:t>How </a:t>
            </a:r>
            <a:r>
              <a:rPr lang="en-US" sz="1200" dirty="0" smtClean="0"/>
              <a:t>socioeconomic factors and gun availability affect race-specific suicide rates</a:t>
            </a:r>
            <a:r>
              <a:rPr lang="en-US" sz="1200" dirty="0" smtClean="0"/>
              <a:t>.” </a:t>
            </a:r>
            <a:r>
              <a:rPr lang="en-US" sz="1200" i="1" dirty="0" smtClean="0"/>
              <a:t>Social Science </a:t>
            </a:r>
            <a:r>
              <a:rPr lang="en-US" sz="1200" i="1" dirty="0" smtClean="0"/>
              <a:t>Quarterly </a:t>
            </a:r>
            <a:r>
              <a:rPr lang="en-US" sz="1200" i="0" dirty="0" smtClean="0"/>
              <a:t>90 (5):</a:t>
            </a:r>
            <a:r>
              <a:rPr lang="en-US" sz="1200" i="0" baseline="0" dirty="0" smtClean="0"/>
              <a:t> 1203-1227</a:t>
            </a:r>
            <a:r>
              <a:rPr lang="en-US" sz="1200" dirty="0" smtClean="0"/>
              <a:t>. </a:t>
            </a:r>
            <a:r>
              <a:rPr lang="en-US" sz="1200" dirty="0" smtClean="0"/>
              <a:t>(city-level analysis).</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46</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600" dirty="0" smtClean="0"/>
              <a:t>C</a:t>
            </a:r>
            <a:r>
              <a:rPr lang="en-US" sz="1600" dirty="0" smtClean="0"/>
              <a:t>) Ecological </a:t>
            </a:r>
            <a:r>
              <a:rPr lang="en-US" sz="1600" dirty="0" smtClean="0"/>
              <a:t>Time-Series Analysis</a:t>
            </a:r>
            <a:r>
              <a:rPr lang="en-US" sz="1200" dirty="0" smtClean="0"/>
              <a:t> (regional analysis) </a:t>
            </a:r>
            <a:br>
              <a:rPr lang="en-US" sz="1200" dirty="0" smtClean="0"/>
            </a:br>
            <a:r>
              <a:rPr lang="en-US" sz="1200" dirty="0" smtClean="0"/>
              <a:t>      (1981-2002)</a:t>
            </a:r>
          </a:p>
          <a:p>
            <a:endParaRPr lang="en-US" sz="1200" dirty="0" smtClean="0"/>
          </a:p>
          <a:p>
            <a:pPr marL="800100" lvl="1" indent="-342900"/>
            <a:r>
              <a:rPr lang="en-US" sz="2400" dirty="0" smtClean="0"/>
              <a:t>Control for age</a:t>
            </a:r>
          </a:p>
          <a:p>
            <a:pPr marL="800100" lvl="1" indent="-342900"/>
            <a:r>
              <a:rPr lang="en-US" sz="2400" dirty="0" smtClean="0"/>
              <a:t>		      </a:t>
            </a:r>
            <a:r>
              <a:rPr lang="en-US" sz="2400" baseline="0" dirty="0" smtClean="0"/>
              <a:t> </a:t>
            </a:r>
            <a:r>
              <a:rPr lang="en-US" sz="2400" dirty="0" smtClean="0"/>
              <a:t>poverty</a:t>
            </a:r>
            <a:endParaRPr lang="en-US" sz="2400" dirty="0" smtClean="0"/>
          </a:p>
          <a:p>
            <a:pPr marL="800100" lvl="1" indent="-342900"/>
            <a:r>
              <a:rPr lang="en-US" sz="2400" dirty="0" smtClean="0"/>
              <a:t>		       </a:t>
            </a:r>
            <a:r>
              <a:rPr lang="en-US" sz="2400" dirty="0" smtClean="0"/>
              <a:t>alcohol</a:t>
            </a:r>
            <a:endParaRPr lang="en-US" sz="2400" dirty="0" smtClean="0"/>
          </a:p>
          <a:p>
            <a:pPr marL="800100" lvl="1" indent="-342900"/>
            <a:r>
              <a:rPr lang="en-US" sz="2400" dirty="0" smtClean="0"/>
              <a:t>                 unemployment</a:t>
            </a:r>
          </a:p>
          <a:p>
            <a:pPr marL="800100" lvl="1" indent="-342900"/>
            <a:r>
              <a:rPr lang="en-US" sz="2400" dirty="0" smtClean="0"/>
              <a:t>                 region</a:t>
            </a:r>
          </a:p>
          <a:p>
            <a:pPr marL="800100" lvl="1" indent="-342900"/>
            <a:endParaRPr lang="en-US" sz="2400" dirty="0" smtClean="0"/>
          </a:p>
          <a:p>
            <a:pPr marL="800100" lvl="1" indent="-342900"/>
            <a:r>
              <a:rPr lang="en-US" sz="2400" dirty="0" smtClean="0"/>
              <a:t>Changes in household gun ownership associated with significant changes in rates of gun suicide and overall suicide; not </a:t>
            </a:r>
            <a:r>
              <a:rPr lang="en-US" sz="2400" dirty="0" err="1" smtClean="0"/>
              <a:t>nongun</a:t>
            </a:r>
            <a:r>
              <a:rPr lang="en-US" sz="2400" dirty="0" smtClean="0"/>
              <a:t> suicide (for men, women, children).</a:t>
            </a:r>
          </a:p>
          <a:p>
            <a:pPr marL="800100" lvl="1" indent="-342900"/>
            <a:endParaRPr lang="en-US" sz="2400" dirty="0" smtClean="0"/>
          </a:p>
          <a:p>
            <a:pPr marL="800100" lvl="1" indent="-342900"/>
            <a:endParaRPr lang="en-US" sz="2400" dirty="0" smtClean="0"/>
          </a:p>
          <a:p>
            <a:pPr marL="800100" lvl="1" indent="-342900"/>
            <a:r>
              <a:rPr lang="en-US" sz="2400" dirty="0" smtClean="0"/>
              <a:t>Miller, M.</a:t>
            </a:r>
            <a:r>
              <a:rPr lang="en-US" sz="2400" baseline="0" dirty="0" smtClean="0"/>
              <a:t> D. </a:t>
            </a:r>
            <a:r>
              <a:rPr lang="en-US" sz="2400" baseline="0" dirty="0" err="1" smtClean="0"/>
              <a:t>Azrael</a:t>
            </a:r>
            <a:r>
              <a:rPr lang="en-US" sz="2400" baseline="0" dirty="0" smtClean="0"/>
              <a:t>, L. Hepburn, D. </a:t>
            </a:r>
            <a:r>
              <a:rPr lang="en-US" sz="2400" baseline="0" dirty="0" err="1" smtClean="0"/>
              <a:t>Hemenway</a:t>
            </a:r>
            <a:r>
              <a:rPr lang="en-US" sz="2400" baseline="0" dirty="0" smtClean="0"/>
              <a:t> and S. Lippmann</a:t>
            </a:r>
            <a:r>
              <a:rPr lang="en-US" sz="2400" dirty="0" smtClean="0"/>
              <a:t>. </a:t>
            </a:r>
            <a:r>
              <a:rPr lang="en-US" sz="2400" dirty="0" smtClean="0"/>
              <a:t>(2006). “The association between changes in household firearm ownership and rates of suicide in the United States, 1981-2002.”  </a:t>
            </a:r>
            <a:r>
              <a:rPr lang="en-US" sz="2400" i="1" dirty="0" smtClean="0"/>
              <a:t>Injury </a:t>
            </a:r>
            <a:r>
              <a:rPr lang="en-US" sz="2400" i="1" dirty="0" smtClean="0"/>
              <a:t>Prevention</a:t>
            </a:r>
            <a:r>
              <a:rPr lang="en-US" sz="2400" i="0" baseline="0" dirty="0" smtClean="0"/>
              <a:t> 12 (3): 178-182.</a:t>
            </a:r>
            <a:endParaRPr lang="en-US" sz="2400" dirty="0" smtClean="0"/>
          </a:p>
          <a:p>
            <a:pPr marL="800100" lvl="1" indent="-342900"/>
            <a:endParaRPr lang="en-US" sz="2400"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47</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073C8CFF-0D13-4279-995C-AB4F5AFC4784}" type="slidenum">
              <a:rPr lang="en-US"/>
              <a:pPr/>
              <a:t>48</a:t>
            </a:fld>
            <a:endParaRPr lang="en-US" dirty="0"/>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xfrm>
            <a:off x="934720" y="4416425"/>
            <a:ext cx="5140960" cy="4183063"/>
          </a:xfrm>
          <a:noFill/>
          <a:ln/>
        </p:spPr>
        <p:txBody>
          <a:bodyPr/>
          <a:lstStyle/>
          <a:p>
            <a:pPr eaLnBrk="1" hangingPunct="1"/>
            <a:r>
              <a:rPr lang="en-US" dirty="0" smtClean="0">
                <a:latin typeface="Arial" pitchFamily="34" charset="0"/>
                <a:ea typeface="ＭＳ Ｐゴシック" charset="-128"/>
              </a:rPr>
              <a:t>Only one prior study null finding </a:t>
            </a:r>
            <a:r>
              <a:rPr lang="en-US" dirty="0" smtClean="0">
                <a:latin typeface="Arial" pitchFamily="34" charset="0"/>
                <a:ea typeface="ＭＳ Ｐゴシック" charset="-128"/>
              </a:rPr>
              <a:t>Clarke</a:t>
            </a:r>
            <a:r>
              <a:rPr lang="en-US" baseline="0" dirty="0" smtClean="0">
                <a:latin typeface="Arial" pitchFamily="34" charset="0"/>
                <a:ea typeface="ＭＳ Ｐゴシック" charset="-128"/>
              </a:rPr>
              <a:t> and Mayhew</a:t>
            </a:r>
            <a:r>
              <a:rPr lang="en-US" dirty="0" smtClean="0">
                <a:latin typeface="Arial" pitchFamily="34" charset="0"/>
                <a:ea typeface="ＭＳ Ｐゴシック" charset="-128"/>
              </a:rPr>
              <a:t>? </a:t>
            </a:r>
            <a:r>
              <a:rPr lang="en-US" dirty="0" smtClean="0">
                <a:latin typeface="Arial" pitchFamily="34" charset="0"/>
                <a:ea typeface="ＭＳ Ｐゴシック" charset="-128"/>
              </a:rPr>
              <a:t>Years no change in hhg  two surveys measurement error larger </a:t>
            </a:r>
            <a:r>
              <a:rPr lang="en-US" dirty="0" smtClean="0">
                <a:latin typeface="Arial" pitchFamily="34" charset="0"/>
                <a:ea typeface="ＭＳ Ｐゴシック" charset="-128"/>
              </a:rPr>
              <a:t>than </a:t>
            </a:r>
            <a:r>
              <a:rPr lang="en-US" dirty="0" smtClean="0">
                <a:latin typeface="Arial" pitchFamily="34" charset="0"/>
                <a:ea typeface="ＭＳ Ｐゴシック" charset="-128"/>
              </a:rPr>
              <a:t>recorded changes in HHG</a:t>
            </a:r>
          </a:p>
          <a:p>
            <a:pPr eaLnBrk="1" hangingPunct="1"/>
            <a:r>
              <a:rPr lang="en-US" dirty="0" smtClean="0">
                <a:latin typeface="Arial" pitchFamily="34" charset="0"/>
                <a:ea typeface="ＭＳ Ｐゴシック" charset="-128"/>
              </a:rPr>
              <a:t>Now have larger change so can do and recently, 2001, state level</a:t>
            </a:r>
            <a:r>
              <a:rPr lang="en-US" dirty="0" smtClean="0">
                <a:latin typeface="Arial" pitchFamily="34" charset="0"/>
                <a:ea typeface="ＭＳ Ｐゴシック" charset="-128"/>
              </a:rPr>
              <a:t>…</a:t>
            </a:r>
          </a:p>
          <a:p>
            <a:pPr eaLnBrk="1" hangingPunct="1"/>
            <a:endParaRPr lang="en-US" dirty="0" smtClean="0">
              <a:latin typeface="Arial" pitchFamily="34" charset="0"/>
              <a:ea typeface="ＭＳ Ｐゴシック" charset="-128"/>
            </a:endParaRPr>
          </a:p>
          <a:p>
            <a:pPr eaLnBrk="1" hangingPunct="1"/>
            <a:r>
              <a:rPr lang="en-US" dirty="0" smtClean="0">
                <a:latin typeface="Arial" pitchFamily="34" charset="0"/>
                <a:ea typeface="ＭＳ Ｐゴシック" charset="-128"/>
              </a:rPr>
              <a:t>Note: Found</a:t>
            </a:r>
            <a:r>
              <a:rPr lang="en-US" baseline="0" dirty="0" smtClean="0">
                <a:latin typeface="Arial" pitchFamily="34" charset="0"/>
                <a:ea typeface="ＭＳ Ｐゴシック" charset="-128"/>
              </a:rPr>
              <a:t> two publications for Clarke and Mayhew, listed below:</a:t>
            </a:r>
          </a:p>
          <a:p>
            <a:pPr eaLnBrk="1" hangingPunct="1"/>
            <a:endParaRPr lang="en-US" baseline="0" dirty="0" smtClean="0">
              <a:latin typeface="Arial" pitchFamily="34" charset="0"/>
              <a:ea typeface="ＭＳ Ｐゴシック" charset="-128"/>
            </a:endParaRPr>
          </a:p>
          <a:p>
            <a:r>
              <a:rPr lang="en-US" sz="1200" kern="1200" baseline="0" dirty="0" smtClean="0">
                <a:solidFill>
                  <a:schemeClr val="tx1"/>
                </a:solidFill>
                <a:latin typeface="Arial" charset="0"/>
                <a:ea typeface="+mn-ea"/>
                <a:cs typeface="+mn-cs"/>
              </a:rPr>
              <a:t>Clarke, Ronald V. and Pat Mayhew. 1980. </a:t>
            </a:r>
            <a:r>
              <a:rPr lang="en-US" sz="1200" i="1" kern="1200" baseline="0" dirty="0" smtClean="0">
                <a:solidFill>
                  <a:schemeClr val="tx1"/>
                </a:solidFill>
                <a:latin typeface="Arial" charset="0"/>
                <a:ea typeface="+mn-ea"/>
                <a:cs typeface="+mn-cs"/>
              </a:rPr>
              <a:t>Designing out Crime. </a:t>
            </a:r>
            <a:r>
              <a:rPr lang="en-US" sz="1200" kern="1200" baseline="0" dirty="0" smtClean="0">
                <a:solidFill>
                  <a:schemeClr val="tx1"/>
                </a:solidFill>
                <a:latin typeface="Arial" charset="0"/>
                <a:ea typeface="+mn-ea"/>
                <a:cs typeface="+mn-cs"/>
              </a:rPr>
              <a:t>London: Her Majesty’s Stationery Office. </a:t>
            </a:r>
          </a:p>
          <a:p>
            <a:r>
              <a:rPr lang="en-US" sz="1200" kern="1200" baseline="0" dirty="0" smtClean="0">
                <a:solidFill>
                  <a:schemeClr val="tx1"/>
                </a:solidFill>
                <a:latin typeface="Arial" charset="0"/>
                <a:ea typeface="+mn-ea"/>
                <a:cs typeface="+mn-cs"/>
              </a:rPr>
              <a:t>Clarke, Ronald V. and Pat Mayhew. 1988. “The British Gas Suicide Story and its Implications for Prevention”. In Michael </a:t>
            </a:r>
            <a:r>
              <a:rPr lang="en-US" sz="1200" kern="1200" baseline="0" dirty="0" err="1" smtClean="0">
                <a:solidFill>
                  <a:schemeClr val="tx1"/>
                </a:solidFill>
                <a:latin typeface="Arial" charset="0"/>
                <a:ea typeface="+mn-ea"/>
                <a:cs typeface="+mn-cs"/>
              </a:rPr>
              <a:t>Tonry</a:t>
            </a:r>
            <a:r>
              <a:rPr lang="en-US" sz="1200" kern="1200" baseline="0" dirty="0" smtClean="0">
                <a:solidFill>
                  <a:schemeClr val="tx1"/>
                </a:solidFill>
                <a:latin typeface="Arial" charset="0"/>
                <a:ea typeface="+mn-ea"/>
                <a:cs typeface="+mn-cs"/>
              </a:rPr>
              <a:t> and </a:t>
            </a:r>
            <a:r>
              <a:rPr lang="en-US" sz="1200" kern="1200" baseline="0" dirty="0" err="1" smtClean="0">
                <a:solidFill>
                  <a:schemeClr val="tx1"/>
                </a:solidFill>
                <a:latin typeface="Arial" charset="0"/>
                <a:ea typeface="+mn-ea"/>
                <a:cs typeface="+mn-cs"/>
              </a:rPr>
              <a:t>Norval</a:t>
            </a:r>
            <a:r>
              <a:rPr lang="en-US" sz="1200" kern="1200" baseline="0" dirty="0" smtClean="0">
                <a:solidFill>
                  <a:schemeClr val="tx1"/>
                </a:solidFill>
                <a:latin typeface="Arial" charset="0"/>
                <a:ea typeface="+mn-ea"/>
                <a:cs typeface="+mn-cs"/>
              </a:rPr>
              <a:t> Morris (eds.), 1988. </a:t>
            </a:r>
            <a:r>
              <a:rPr lang="en-US" sz="1200" i="1" kern="1200" baseline="0" dirty="0" smtClean="0">
                <a:solidFill>
                  <a:schemeClr val="tx1"/>
                </a:solidFill>
                <a:latin typeface="Arial" charset="0"/>
                <a:ea typeface="+mn-ea"/>
                <a:cs typeface="+mn-cs"/>
              </a:rPr>
              <a:t>Crime and Justice: A Review of Research</a:t>
            </a:r>
            <a:r>
              <a:rPr lang="en-US" sz="1200" kern="1200" baseline="0" dirty="0" smtClean="0">
                <a:solidFill>
                  <a:schemeClr val="tx1"/>
                </a:solidFill>
                <a:latin typeface="Arial" charset="0"/>
                <a:ea typeface="+mn-ea"/>
                <a:cs typeface="+mn-cs"/>
              </a:rPr>
              <a:t>, Vol.10. Chicago: University of Chicago Press. </a:t>
            </a:r>
            <a:endParaRPr lang="en-US" dirty="0" smtClean="0">
              <a:latin typeface="Arial" pitchFamily="34" charset="0"/>
              <a:ea typeface="ＭＳ Ｐゴシック" charset="-128"/>
            </a:endParaRPr>
          </a:p>
          <a:p>
            <a:pPr eaLnBrk="1" hangingPunct="1"/>
            <a:endParaRPr lang="en-US" dirty="0" smtClean="0">
              <a:latin typeface="Arial" pitchFamily="34" charset="0"/>
              <a:ea typeface="ＭＳ Ｐゴシック" charset="-128"/>
            </a:endParaRPr>
          </a:p>
          <a:p>
            <a:pPr eaLnBrk="1" hangingPunct="1"/>
            <a:endParaRPr lang="en-US" dirty="0" smtClean="0">
              <a:latin typeface="Arial" pitchFamily="34" charset="0"/>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D) Gun control laws may reduce suicide</a:t>
            </a:r>
          </a:p>
          <a:p>
            <a:endParaRPr lang="en-US" sz="1200" dirty="0" smtClean="0"/>
          </a:p>
          <a:p>
            <a:r>
              <a:rPr lang="en-US" sz="1200" dirty="0" smtClean="0"/>
              <a:t>Webster,</a:t>
            </a:r>
            <a:r>
              <a:rPr lang="en-US" sz="1200" baseline="0" dirty="0" smtClean="0"/>
              <a:t> D.W</a:t>
            </a:r>
            <a:r>
              <a:rPr lang="en-US" sz="1200" dirty="0" smtClean="0"/>
              <a:t>., J.S. </a:t>
            </a:r>
            <a:r>
              <a:rPr lang="en-US" sz="1200" dirty="0" err="1" smtClean="0"/>
              <a:t>Vernick</a:t>
            </a:r>
            <a:r>
              <a:rPr lang="en-US" sz="1200" dirty="0" smtClean="0"/>
              <a:t>,</a:t>
            </a:r>
            <a:r>
              <a:rPr lang="en-US" sz="1200" baseline="0" dirty="0" smtClean="0"/>
              <a:t> A. </a:t>
            </a:r>
            <a:r>
              <a:rPr lang="en-US" sz="1200" baseline="0" dirty="0" err="1" smtClean="0"/>
              <a:t>Zeoli</a:t>
            </a:r>
            <a:r>
              <a:rPr lang="en-US" sz="1200" baseline="0" dirty="0" smtClean="0"/>
              <a:t>, and J.A. </a:t>
            </a:r>
            <a:r>
              <a:rPr lang="en-US" sz="1200" baseline="0" dirty="0" err="1" smtClean="0"/>
              <a:t>Manganello</a:t>
            </a:r>
            <a:r>
              <a:rPr lang="en-US" sz="1200" baseline="0" dirty="0" smtClean="0"/>
              <a:t>.</a:t>
            </a:r>
            <a:r>
              <a:rPr lang="en-US" sz="1200" dirty="0" smtClean="0"/>
              <a:t> </a:t>
            </a:r>
            <a:r>
              <a:rPr lang="en-US" sz="1200" dirty="0" smtClean="0"/>
              <a:t>(2004). “Association between youth-focused firearm laws and youth suicide.” </a:t>
            </a:r>
            <a:r>
              <a:rPr lang="en-US" sz="1200" i="1" dirty="0" smtClean="0"/>
              <a:t>Journal of American Medical </a:t>
            </a:r>
            <a:r>
              <a:rPr lang="en-US" sz="1200" i="1" dirty="0" smtClean="0"/>
              <a:t>Association</a:t>
            </a:r>
            <a:r>
              <a:rPr lang="en-US" sz="1200" i="1" baseline="0" dirty="0" smtClean="0"/>
              <a:t> </a:t>
            </a:r>
            <a:r>
              <a:rPr lang="en-US" sz="1200" i="0" baseline="0" dirty="0" smtClean="0"/>
              <a:t>292 (5): 594-601.</a:t>
            </a:r>
            <a:endParaRPr lang="en-US" sz="1200" i="1" dirty="0" smtClean="0"/>
          </a:p>
          <a:p>
            <a:endParaRPr lang="en-US" sz="1200" i="1" dirty="0" smtClean="0"/>
          </a:p>
          <a:p>
            <a:r>
              <a:rPr lang="en-US" sz="1200" dirty="0" err="1" smtClean="0"/>
              <a:t>Lubin</a:t>
            </a:r>
            <a:r>
              <a:rPr lang="en-US" sz="1200" dirty="0" smtClean="0"/>
              <a:t>,</a:t>
            </a:r>
            <a:r>
              <a:rPr lang="en-US" sz="1200" baseline="0" dirty="0" smtClean="0"/>
              <a:t> G. N. </a:t>
            </a:r>
            <a:r>
              <a:rPr lang="en-US" sz="1200" baseline="0" dirty="0" err="1" smtClean="0"/>
              <a:t>Werbeloff</a:t>
            </a:r>
            <a:r>
              <a:rPr lang="en-US" sz="1200" baseline="0" dirty="0" smtClean="0"/>
              <a:t>, D. </a:t>
            </a:r>
            <a:r>
              <a:rPr lang="en-US" sz="1200" baseline="0" dirty="0" err="1" smtClean="0"/>
              <a:t>Halperin</a:t>
            </a:r>
            <a:r>
              <a:rPr lang="en-US" sz="1200" baseline="0" dirty="0" smtClean="0"/>
              <a:t>, H. </a:t>
            </a:r>
            <a:r>
              <a:rPr lang="en-US" sz="1200" baseline="0" dirty="0" err="1" smtClean="0"/>
              <a:t>Shmushkevitch</a:t>
            </a:r>
            <a:r>
              <a:rPr lang="en-US" sz="1200" baseline="0" dirty="0" smtClean="0"/>
              <a:t>, M. Weiser, and H. </a:t>
            </a:r>
            <a:r>
              <a:rPr lang="en-US" sz="1200" baseline="0" dirty="0" err="1" smtClean="0"/>
              <a:t>Knobler</a:t>
            </a:r>
            <a:r>
              <a:rPr lang="en-US" sz="1200" baseline="0" dirty="0" smtClean="0"/>
              <a:t>. </a:t>
            </a:r>
            <a:r>
              <a:rPr lang="en-US" sz="1200" dirty="0" smtClean="0"/>
              <a:t>(2010</a:t>
            </a:r>
            <a:r>
              <a:rPr lang="en-US" sz="1200" dirty="0" smtClean="0"/>
              <a:t>). “Decrease in suicide rates after a change of policy reducing access to firearms in adolescents: A naturalistic epidemiological </a:t>
            </a:r>
            <a:r>
              <a:rPr lang="en-US" sz="1200" dirty="0" smtClean="0"/>
              <a:t>study (Israel).” </a:t>
            </a:r>
            <a:r>
              <a:rPr lang="en-US" sz="1200" i="1" dirty="0" smtClean="0"/>
              <a:t>Suicide and Life-threatening </a:t>
            </a:r>
            <a:r>
              <a:rPr lang="en-US" sz="1200" i="1" dirty="0" smtClean="0"/>
              <a:t>Behavior</a:t>
            </a:r>
            <a:r>
              <a:rPr lang="en-US" sz="1200" i="1" baseline="0" dirty="0" smtClean="0"/>
              <a:t> </a:t>
            </a:r>
            <a:r>
              <a:rPr lang="en-US" sz="1200" i="0" baseline="0" dirty="0" smtClean="0"/>
              <a:t>40 (5): 421-424. </a:t>
            </a:r>
            <a:endParaRPr lang="en-US" sz="1200" i="1" dirty="0" smtClean="0"/>
          </a:p>
          <a:p>
            <a:endParaRPr lang="en-US" sz="1200" i="1" dirty="0" smtClean="0"/>
          </a:p>
          <a:p>
            <a:r>
              <a:rPr lang="en-US" sz="1200" dirty="0" smtClean="0"/>
              <a:t>Andres, A., </a:t>
            </a:r>
            <a:r>
              <a:rPr lang="en-US" sz="1200" dirty="0" smtClean="0"/>
              <a:t>and </a:t>
            </a:r>
            <a:r>
              <a:rPr lang="en-US" sz="1200" dirty="0" smtClean="0"/>
              <a:t>K. Hempstead</a:t>
            </a:r>
            <a:r>
              <a:rPr lang="en-US" sz="1200" dirty="0" smtClean="0"/>
              <a:t>. (2011). “Gun control and suicide: The impact of state firearm regulations in the United </a:t>
            </a:r>
            <a:r>
              <a:rPr lang="en-US" sz="1200" dirty="0" smtClean="0"/>
              <a:t>States,</a:t>
            </a:r>
            <a:r>
              <a:rPr lang="en-US" sz="1200" baseline="0" dirty="0" smtClean="0"/>
              <a:t> 1995-2004.</a:t>
            </a:r>
            <a:r>
              <a:rPr lang="en-US" sz="1200" dirty="0" smtClean="0"/>
              <a:t>” </a:t>
            </a:r>
            <a:r>
              <a:rPr lang="en-US" sz="1200" i="1" dirty="0" smtClean="0"/>
              <a:t>Health </a:t>
            </a:r>
            <a:r>
              <a:rPr lang="en-US" sz="1200" i="1" dirty="0" smtClean="0"/>
              <a:t>Policy</a:t>
            </a:r>
            <a:r>
              <a:rPr lang="en-US" sz="1200" i="0" baseline="0" dirty="0" smtClean="0"/>
              <a:t>  101: 95-103.</a:t>
            </a:r>
            <a:endParaRPr lang="en-US" sz="1200" i="1" dirty="0" smtClean="0"/>
          </a:p>
          <a:p>
            <a:endParaRPr lang="en-US" sz="1200" i="1" dirty="0" smtClean="0"/>
          </a:p>
          <a:p>
            <a:r>
              <a:rPr lang="en-US" sz="1200" dirty="0" smtClean="0"/>
              <a:t>Slater,</a:t>
            </a:r>
            <a:r>
              <a:rPr lang="en-US" sz="1200" baseline="0" dirty="0" smtClean="0"/>
              <a:t> G.Y.</a:t>
            </a:r>
            <a:r>
              <a:rPr lang="en-US" sz="1200" dirty="0" smtClean="0"/>
              <a:t> </a:t>
            </a:r>
            <a:r>
              <a:rPr lang="en-US" sz="1200" dirty="0" smtClean="0"/>
              <a:t>(2011). “The missing piece: A sociological autopsy of firearm suicide in the United States.” </a:t>
            </a:r>
            <a:r>
              <a:rPr lang="en-US" sz="1200" i="1" dirty="0" smtClean="0"/>
              <a:t>Suicide and Life-threatening </a:t>
            </a:r>
            <a:r>
              <a:rPr lang="en-US" sz="1200" i="1" dirty="0" smtClean="0"/>
              <a:t>Behavior</a:t>
            </a:r>
            <a:r>
              <a:rPr lang="en-US" sz="1200" i="0" baseline="0" dirty="0" smtClean="0"/>
              <a:t> 41 (5): 474-490.</a:t>
            </a:r>
            <a:endParaRPr lang="en-US" sz="1200" i="1"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49</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E) Case Control Studies</a:t>
            </a:r>
            <a:br>
              <a:rPr lang="en-US" sz="1800" dirty="0" smtClean="0"/>
            </a:br>
            <a:r>
              <a:rPr lang="en-US" sz="1200" dirty="0" smtClean="0"/>
              <a:t>All continue to find a gun in the home a risk for completed suicide</a:t>
            </a:r>
          </a:p>
          <a:p>
            <a:endParaRPr lang="en-US" sz="1200" dirty="0" smtClean="0"/>
          </a:p>
          <a:p>
            <a:r>
              <a:rPr lang="en-US" sz="1200" dirty="0" err="1" smtClean="0"/>
              <a:t>Grassel</a:t>
            </a:r>
            <a:r>
              <a:rPr lang="en-US" sz="1200" dirty="0" smtClean="0"/>
              <a:t>,</a:t>
            </a:r>
            <a:r>
              <a:rPr lang="en-US" sz="1200" baseline="0" dirty="0" smtClean="0"/>
              <a:t> K.M., G.J. </a:t>
            </a:r>
            <a:r>
              <a:rPr lang="en-US" sz="1200" baseline="0" dirty="0" err="1" smtClean="0"/>
              <a:t>Wintemute</a:t>
            </a:r>
            <a:r>
              <a:rPr lang="en-US" sz="1200" baseline="0" dirty="0" smtClean="0"/>
              <a:t>, M.A. Wright and M.P</a:t>
            </a:r>
            <a:r>
              <a:rPr lang="en-US" sz="1200" dirty="0" smtClean="0"/>
              <a:t>. Romero. (2003</a:t>
            </a:r>
            <a:r>
              <a:rPr lang="en-US" sz="1200" dirty="0" smtClean="0"/>
              <a:t>). “Association between handgun purchase and mortality from firearm injury</a:t>
            </a:r>
            <a:r>
              <a:rPr lang="en-US" sz="1200" i="1" dirty="0" smtClean="0"/>
              <a:t>.” Injury </a:t>
            </a:r>
            <a:r>
              <a:rPr lang="en-US" sz="1200" i="1" dirty="0" smtClean="0"/>
              <a:t>Prevention</a:t>
            </a:r>
            <a:r>
              <a:rPr lang="en-US" sz="1200" i="1" baseline="0" dirty="0" smtClean="0"/>
              <a:t> </a:t>
            </a:r>
            <a:r>
              <a:rPr lang="en-US" sz="1200" i="0" baseline="0" dirty="0" smtClean="0"/>
              <a:t>9 (1): 48-52.</a:t>
            </a:r>
            <a:endParaRPr lang="en-US" sz="1200" i="1" dirty="0" smtClean="0"/>
          </a:p>
          <a:p>
            <a:endParaRPr lang="en-US" sz="1200" i="1" dirty="0" smtClean="0"/>
          </a:p>
          <a:p>
            <a:r>
              <a:rPr lang="en-US" sz="1200" dirty="0" err="1" smtClean="0"/>
              <a:t>Wiebe</a:t>
            </a:r>
            <a:r>
              <a:rPr lang="en-US" sz="1200" dirty="0" smtClean="0"/>
              <a:t>, D. </a:t>
            </a:r>
            <a:r>
              <a:rPr lang="en-US" sz="1200" dirty="0" smtClean="0"/>
              <a:t>(2003). “Homicide and suicide risks associated with </a:t>
            </a:r>
            <a:r>
              <a:rPr lang="en-US" sz="1200" dirty="0" smtClean="0"/>
              <a:t>firearms in the home: A national case-control study”. </a:t>
            </a:r>
            <a:r>
              <a:rPr lang="en-US" sz="1200" i="1" dirty="0" smtClean="0"/>
              <a:t>Annals </a:t>
            </a:r>
            <a:r>
              <a:rPr lang="en-US" sz="1200" i="1" dirty="0" smtClean="0"/>
              <a:t>of Emergency Medicine</a:t>
            </a:r>
            <a:r>
              <a:rPr lang="en-US" sz="1200" i="1" baseline="0" dirty="0" smtClean="0"/>
              <a:t> </a:t>
            </a:r>
            <a:r>
              <a:rPr lang="en-US" sz="1200" i="0" baseline="0" dirty="0" smtClean="0"/>
              <a:t>41 (6): 771-782.</a:t>
            </a:r>
            <a:endParaRPr lang="en-US" sz="1200" i="1" dirty="0" smtClean="0"/>
          </a:p>
          <a:p>
            <a:endParaRPr lang="en-US" sz="1200" i="1" dirty="0" smtClean="0"/>
          </a:p>
          <a:p>
            <a:r>
              <a:rPr lang="en-US" sz="1200" dirty="0" smtClean="0"/>
              <a:t>Kung,</a:t>
            </a:r>
            <a:r>
              <a:rPr lang="en-US" sz="1200" baseline="0" dirty="0" smtClean="0"/>
              <a:t> H.C., J.L. Pearson and X.H. Liu. </a:t>
            </a:r>
            <a:r>
              <a:rPr lang="en-US" sz="1200" dirty="0" smtClean="0"/>
              <a:t>(2003</a:t>
            </a:r>
            <a:r>
              <a:rPr lang="en-US" sz="1200" dirty="0" smtClean="0"/>
              <a:t>). “Risk factors for male and female suicide </a:t>
            </a:r>
            <a:r>
              <a:rPr lang="en-US" sz="1200" dirty="0" smtClean="0"/>
              <a:t>decedents ages 15-64 in the United States: Results from the 1993 National Mortality </a:t>
            </a:r>
            <a:r>
              <a:rPr lang="en-US" sz="1200" dirty="0" err="1" smtClean="0"/>
              <a:t>Followback</a:t>
            </a:r>
            <a:r>
              <a:rPr lang="en-US" sz="1200" dirty="0" smtClean="0"/>
              <a:t> Survey.” </a:t>
            </a:r>
            <a:r>
              <a:rPr lang="en-US" sz="1200" i="1" dirty="0" smtClean="0"/>
              <a:t>Social Psychiatry </a:t>
            </a:r>
            <a:r>
              <a:rPr lang="en-US" sz="1200" i="1" dirty="0" smtClean="0"/>
              <a:t>and Psychiatric</a:t>
            </a:r>
            <a:r>
              <a:rPr lang="en-US" sz="1200" i="1" baseline="0" dirty="0" smtClean="0"/>
              <a:t> </a:t>
            </a:r>
            <a:r>
              <a:rPr lang="en-US" sz="1200" i="1" dirty="0" smtClean="0"/>
              <a:t>Epidemiology</a:t>
            </a:r>
            <a:r>
              <a:rPr lang="en-US" sz="1200" i="1" baseline="0" dirty="0" smtClean="0"/>
              <a:t> </a:t>
            </a:r>
            <a:r>
              <a:rPr lang="en-US" sz="1200" i="0" baseline="0" dirty="0" smtClean="0"/>
              <a:t> 38: 419-426.</a:t>
            </a:r>
            <a:endParaRPr lang="en-US" sz="1200" i="1" dirty="0" smtClean="0"/>
          </a:p>
          <a:p>
            <a:endParaRPr lang="en-US" sz="1200" i="1" dirty="0" smtClean="0"/>
          </a:p>
          <a:p>
            <a:r>
              <a:rPr lang="en-US" sz="1200" dirty="0" smtClean="0"/>
              <a:t>Dahlberg </a:t>
            </a:r>
            <a:r>
              <a:rPr lang="en-US" sz="1200" dirty="0" smtClean="0"/>
              <a:t>,</a:t>
            </a:r>
            <a:r>
              <a:rPr lang="en-US" sz="1200" baseline="0" dirty="0" smtClean="0"/>
              <a:t> L., R.M. Ikeda, and M. </a:t>
            </a:r>
            <a:r>
              <a:rPr lang="en-US" sz="1200" baseline="0" dirty="0" err="1" smtClean="0"/>
              <a:t>Kresnow</a:t>
            </a:r>
            <a:r>
              <a:rPr lang="en-US" sz="1200" baseline="0" dirty="0" smtClean="0"/>
              <a:t>. </a:t>
            </a:r>
            <a:r>
              <a:rPr lang="en-US" sz="1200" dirty="0" smtClean="0"/>
              <a:t>(2004</a:t>
            </a:r>
            <a:r>
              <a:rPr lang="en-US" sz="1200" dirty="0" smtClean="0"/>
              <a:t>). “Guns in the home and risks of a violent </a:t>
            </a:r>
            <a:r>
              <a:rPr lang="en-US" sz="1200" dirty="0" smtClean="0"/>
              <a:t>death in the home:</a:t>
            </a:r>
            <a:r>
              <a:rPr lang="en-US" sz="1200" baseline="0" dirty="0" smtClean="0"/>
              <a:t> Findings from a national study</a:t>
            </a:r>
            <a:r>
              <a:rPr lang="en-US" sz="1200" dirty="0" smtClean="0"/>
              <a:t>.” </a:t>
            </a:r>
            <a:r>
              <a:rPr lang="en-US" sz="1200" i="1" dirty="0" smtClean="0"/>
              <a:t>American Journal of </a:t>
            </a:r>
            <a:r>
              <a:rPr lang="en-US" sz="1200" i="1" dirty="0" smtClean="0"/>
              <a:t>Epidemiology</a:t>
            </a:r>
            <a:r>
              <a:rPr lang="en-US" sz="1200" i="1" baseline="0" dirty="0" smtClean="0"/>
              <a:t> </a:t>
            </a:r>
            <a:r>
              <a:rPr lang="en-US" sz="1200" i="0" baseline="0" dirty="0" smtClean="0"/>
              <a:t> 160(10): 929-936.</a:t>
            </a:r>
            <a:endParaRPr lang="en-US" sz="1200" i="1" dirty="0" smtClean="0"/>
          </a:p>
          <a:p>
            <a:endParaRPr lang="en-US" sz="1200" i="1" dirty="0" smtClean="0"/>
          </a:p>
          <a:p>
            <a:r>
              <a:rPr lang="en-US" sz="1200" dirty="0" smtClean="0"/>
              <a:t>Grossman,</a:t>
            </a:r>
            <a:r>
              <a:rPr lang="en-US" sz="1200" baseline="0" dirty="0" smtClean="0"/>
              <a:t> </a:t>
            </a:r>
            <a:r>
              <a:rPr lang="en-US" dirty="0" smtClean="0"/>
              <a:t>D.C.,</a:t>
            </a:r>
            <a:r>
              <a:rPr lang="en-US" baseline="0" dirty="0" smtClean="0"/>
              <a:t> B.A. Mueller, C. </a:t>
            </a:r>
            <a:r>
              <a:rPr lang="en-US" baseline="0" dirty="0" err="1" smtClean="0"/>
              <a:t>Riedy</a:t>
            </a:r>
            <a:r>
              <a:rPr lang="en-US" baseline="0" dirty="0" smtClean="0"/>
              <a:t>, M.D. Dowd, A. </a:t>
            </a:r>
            <a:r>
              <a:rPr lang="en-US" baseline="0" dirty="0" err="1" smtClean="0"/>
              <a:t>Villaveces</a:t>
            </a:r>
            <a:r>
              <a:rPr lang="en-US" baseline="0" dirty="0" smtClean="0"/>
              <a:t>, J. </a:t>
            </a:r>
            <a:r>
              <a:rPr lang="en-US" baseline="0" dirty="0" err="1" smtClean="0"/>
              <a:t>Prodzinski</a:t>
            </a:r>
            <a:r>
              <a:rPr lang="en-US" baseline="0" dirty="0" smtClean="0"/>
              <a:t>, J. </a:t>
            </a:r>
            <a:r>
              <a:rPr lang="en-US" baseline="0" dirty="0" err="1" smtClean="0"/>
              <a:t>Nakagawara</a:t>
            </a:r>
            <a:r>
              <a:rPr lang="en-US" baseline="0" dirty="0" smtClean="0"/>
              <a:t>, J. Howard, N. </a:t>
            </a:r>
            <a:r>
              <a:rPr lang="en-US" baseline="0" dirty="0" err="1" smtClean="0"/>
              <a:t>Thiersch</a:t>
            </a:r>
            <a:r>
              <a:rPr lang="en-US" baseline="0" dirty="0" smtClean="0"/>
              <a:t> and R. </a:t>
            </a:r>
            <a:r>
              <a:rPr lang="en-US" baseline="0" dirty="0" err="1" smtClean="0"/>
              <a:t>Harruff</a:t>
            </a:r>
            <a:r>
              <a:rPr lang="en-US" baseline="0" dirty="0" smtClean="0"/>
              <a:t>. </a:t>
            </a:r>
            <a:r>
              <a:rPr lang="en-US" sz="1200" dirty="0" smtClean="0"/>
              <a:t>(2005</a:t>
            </a:r>
            <a:r>
              <a:rPr lang="en-US" sz="1200" dirty="0" smtClean="0"/>
              <a:t>). “Gun storage </a:t>
            </a:r>
            <a:r>
              <a:rPr lang="en-US" sz="1200" dirty="0" smtClean="0"/>
              <a:t>practices </a:t>
            </a:r>
            <a:r>
              <a:rPr lang="en-US" sz="1200" dirty="0" smtClean="0"/>
              <a:t>and risk of youth </a:t>
            </a:r>
            <a:r>
              <a:rPr lang="en-US" sz="1200" dirty="0" smtClean="0"/>
              <a:t>suicide and unintentional firearm injuries.” </a:t>
            </a:r>
            <a:r>
              <a:rPr lang="en-US" sz="1200" i="1" dirty="0" smtClean="0"/>
              <a:t>Journal of American Medical </a:t>
            </a:r>
            <a:r>
              <a:rPr lang="en-US" sz="1200" i="1" dirty="0" smtClean="0"/>
              <a:t>Association</a:t>
            </a:r>
            <a:r>
              <a:rPr lang="en-US" sz="1200" i="1" baseline="0" dirty="0" smtClean="0"/>
              <a:t> </a:t>
            </a:r>
            <a:r>
              <a:rPr lang="en-US" sz="1200" i="0" baseline="0" dirty="0" smtClean="0"/>
              <a:t>293 (6): 707-714. </a:t>
            </a:r>
            <a:endParaRPr lang="en-US" sz="1200" i="1" dirty="0" smtClean="0"/>
          </a:p>
          <a:p>
            <a:endParaRPr lang="en-US" sz="1100" i="1" dirty="0" smtClean="0"/>
          </a:p>
          <a:p>
            <a:endParaRPr lang="en-US" sz="1100" i="1"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50</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50" dirty="0" smtClean="0"/>
              <a:t>F)</a:t>
            </a:r>
            <a:r>
              <a:rPr lang="en-US" sz="1200" baseline="0" dirty="0" smtClean="0"/>
              <a:t> </a:t>
            </a:r>
            <a:r>
              <a:rPr lang="en-US" sz="1200" dirty="0" smtClean="0"/>
              <a:t>Substitution</a:t>
            </a:r>
          </a:p>
          <a:p>
            <a:endParaRPr lang="en-US" sz="1200" dirty="0" smtClean="0"/>
          </a:p>
          <a:p>
            <a:r>
              <a:rPr lang="en-US" sz="1200" dirty="0" smtClean="0"/>
              <a:t>Daigle,</a:t>
            </a:r>
            <a:r>
              <a:rPr lang="en-US" sz="1200" baseline="0" dirty="0" smtClean="0"/>
              <a:t> M.S. </a:t>
            </a:r>
            <a:r>
              <a:rPr lang="en-US" sz="1200" dirty="0" smtClean="0"/>
              <a:t>(2005</a:t>
            </a:r>
            <a:r>
              <a:rPr lang="en-US" sz="1200" dirty="0" smtClean="0"/>
              <a:t>). “Suicide prevention through means restriction: </a:t>
            </a:r>
            <a:r>
              <a:rPr lang="en-US" sz="1200" dirty="0" smtClean="0"/>
              <a:t>Assessing </a:t>
            </a:r>
            <a:r>
              <a:rPr lang="en-US" sz="1200" dirty="0" smtClean="0"/>
              <a:t>the rule of substitution — a critical review and synthesis.” </a:t>
            </a:r>
            <a:r>
              <a:rPr lang="en-US" sz="1200" i="1" dirty="0" smtClean="0"/>
              <a:t>Accident Analysis and </a:t>
            </a:r>
            <a:r>
              <a:rPr lang="en-US" sz="1200" i="1" dirty="0" smtClean="0"/>
              <a:t>Prevention</a:t>
            </a:r>
            <a:r>
              <a:rPr lang="en-US" sz="1200" i="1" baseline="0" dirty="0" smtClean="0"/>
              <a:t> </a:t>
            </a:r>
            <a:r>
              <a:rPr lang="en-US" sz="1200" i="0" baseline="0" dirty="0" smtClean="0"/>
              <a:t>37 (4): 625-632. </a:t>
            </a:r>
            <a:endParaRPr lang="en-US" sz="1200" i="1" dirty="0" smtClean="0"/>
          </a:p>
          <a:p>
            <a:endParaRPr lang="en-US" sz="1200" i="1" dirty="0" smtClean="0"/>
          </a:p>
          <a:p>
            <a:r>
              <a:rPr lang="en-US" sz="1200" dirty="0" smtClean="0"/>
              <a:t>(reviews 45 articles)</a:t>
            </a:r>
          </a:p>
          <a:p>
            <a:endParaRPr lang="en-US" sz="1200" dirty="0" smtClean="0"/>
          </a:p>
          <a:p>
            <a:r>
              <a:rPr lang="en-US" sz="1200" dirty="0" smtClean="0"/>
              <a:t>“Generally speaking, the risk of substitution or displacement towards other means seems small.”</a:t>
            </a:r>
          </a:p>
          <a:p>
            <a:endParaRPr lang="en-US" sz="1200" dirty="0" smtClean="0"/>
          </a:p>
          <a:p>
            <a:r>
              <a:rPr lang="en-US" sz="1200" dirty="0" smtClean="0"/>
              <a:t>“Many suicidal persons have a preference for a specific method.”</a:t>
            </a:r>
          </a:p>
          <a:p>
            <a:endParaRPr lang="en-US" sz="1200" dirty="0" smtClean="0"/>
          </a:p>
          <a:p>
            <a:r>
              <a:rPr lang="en-US" sz="1200" dirty="0" smtClean="0"/>
              <a:t>“Suicidal crises are often very short-lived.”</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51</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arenR" startAt="7"/>
            </a:pPr>
            <a:r>
              <a:rPr lang="en-US" sz="1200" dirty="0" smtClean="0"/>
              <a:t>Findings have theoretical/psychological support:</a:t>
            </a:r>
          </a:p>
          <a:p>
            <a:pPr marL="228600" indent="-228600">
              <a:buNone/>
            </a:pPr>
            <a:r>
              <a:rPr lang="en-US" sz="1200" dirty="0" smtClean="0"/>
              <a:t> Suicides often impulsive — risks transitory</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52</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491FDFF6-7C2C-4064-8E64-953F1D71E825}" type="slidenum">
              <a:rPr lang="en-US" smtClean="0"/>
              <a:pPr/>
              <a:t>53</a:t>
            </a:fld>
            <a:endParaRPr lang="en-US" dirty="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sz="1200" dirty="0" smtClean="0"/>
              <a:t>Nearly Lethal Suicide Attempts (Houston)</a:t>
            </a:r>
            <a:br>
              <a:rPr lang="en-US" sz="1200" dirty="0" smtClean="0"/>
            </a:br>
            <a:r>
              <a:rPr lang="en-US" sz="1100" i="1" dirty="0" smtClean="0"/>
              <a:t>N</a:t>
            </a:r>
            <a:r>
              <a:rPr lang="en-US" sz="1100" dirty="0" smtClean="0"/>
              <a:t>=153 (ages 13-34)</a:t>
            </a:r>
          </a:p>
          <a:p>
            <a:pPr eaLnBrk="1" hangingPunct="1"/>
            <a:endParaRPr lang="en-US" sz="1100" dirty="0" smtClean="0"/>
          </a:p>
          <a:p>
            <a:pPr marL="344488" indent="0" eaLnBrk="1" hangingPunct="1">
              <a:lnSpc>
                <a:spcPct val="90000"/>
              </a:lnSpc>
              <a:buFontTx/>
              <a:buNone/>
            </a:pPr>
            <a:r>
              <a:rPr lang="en-US" dirty="0" smtClean="0"/>
              <a:t>Time between thinking about suicide and taking action:</a:t>
            </a:r>
          </a:p>
          <a:p>
            <a:pPr marL="344488" indent="0" eaLnBrk="1" hangingPunct="1">
              <a:lnSpc>
                <a:spcPct val="90000"/>
              </a:lnSpc>
              <a:buFontTx/>
              <a:buNone/>
            </a:pPr>
            <a:endParaRPr lang="en-US" sz="1800" dirty="0" smtClean="0"/>
          </a:p>
          <a:p>
            <a:pPr lvl="4" eaLnBrk="1" hangingPunct="1">
              <a:lnSpc>
                <a:spcPct val="90000"/>
              </a:lnSpc>
              <a:buFontTx/>
              <a:buNone/>
            </a:pPr>
            <a:r>
              <a:rPr lang="en-US" sz="3600" dirty="0" smtClean="0"/>
              <a:t>&lt;5 minutes	24%</a:t>
            </a:r>
          </a:p>
          <a:p>
            <a:pPr lvl="4" eaLnBrk="1" hangingPunct="1">
              <a:lnSpc>
                <a:spcPct val="90000"/>
              </a:lnSpc>
              <a:buFontTx/>
              <a:buNone/>
            </a:pPr>
            <a:r>
              <a:rPr lang="en-US" sz="3600" dirty="0" smtClean="0"/>
              <a:t>&lt;20 minutes	48%</a:t>
            </a:r>
          </a:p>
          <a:p>
            <a:pPr lvl="4" eaLnBrk="1" hangingPunct="1">
              <a:lnSpc>
                <a:spcPct val="90000"/>
              </a:lnSpc>
              <a:buFontTx/>
              <a:buNone/>
            </a:pPr>
            <a:r>
              <a:rPr lang="en-US" sz="3600" dirty="0" smtClean="0"/>
              <a:t>&lt;1 hour		70%</a:t>
            </a:r>
          </a:p>
          <a:p>
            <a:pPr lvl="4" eaLnBrk="1" hangingPunct="1">
              <a:lnSpc>
                <a:spcPct val="90000"/>
              </a:lnSpc>
              <a:buFontTx/>
              <a:buNone/>
            </a:pPr>
            <a:r>
              <a:rPr lang="en-US" sz="3600" dirty="0" smtClean="0"/>
              <a:t>&lt;8 hours		</a:t>
            </a:r>
            <a:r>
              <a:rPr lang="en-US" sz="3600" dirty="0" smtClean="0"/>
              <a:t>86%</a:t>
            </a:r>
          </a:p>
          <a:p>
            <a:pPr lvl="4" eaLnBrk="1" hangingPunct="1">
              <a:lnSpc>
                <a:spcPct val="90000"/>
              </a:lnSpc>
              <a:buFontTx/>
              <a:buNone/>
            </a:pPr>
            <a:endParaRPr lang="en-US" sz="3600" dirty="0" smtClean="0"/>
          </a:p>
          <a:p>
            <a:pPr lvl="4" eaLnBrk="1" hangingPunct="1">
              <a:lnSpc>
                <a:spcPct val="90000"/>
              </a:lnSpc>
              <a:buFontTx/>
              <a:buNone/>
            </a:pPr>
            <a:r>
              <a:rPr lang="en-US" sz="3600" dirty="0" smtClean="0"/>
              <a:t>Simo</a:t>
            </a:r>
            <a:r>
              <a:rPr lang="en-US" sz="3600" baseline="0" dirty="0" smtClean="0"/>
              <a:t>n, T.R., A.C. Swann, K.E. Powell, L.B. Potter, M. </a:t>
            </a:r>
            <a:r>
              <a:rPr lang="en-US" sz="3600" baseline="0" dirty="0" err="1" smtClean="0"/>
              <a:t>Kresnow</a:t>
            </a:r>
            <a:r>
              <a:rPr lang="en-US" sz="3600" baseline="0" dirty="0" smtClean="0"/>
              <a:t>, and P.W. O’Carroll.  </a:t>
            </a:r>
            <a:r>
              <a:rPr lang="en-US" sz="3600" baseline="0" dirty="0" smtClean="0"/>
              <a:t>(2001). </a:t>
            </a:r>
            <a:r>
              <a:rPr lang="en-US" sz="3600" baseline="0" dirty="0" smtClean="0"/>
              <a:t>“Characteristics of impulsive suicide attempts and attempters.” </a:t>
            </a:r>
            <a:r>
              <a:rPr lang="en-US" sz="3600" i="1" baseline="0" dirty="0" smtClean="0"/>
              <a:t>Suicide </a:t>
            </a:r>
            <a:r>
              <a:rPr lang="en-US" sz="3600" i="1" baseline="0" dirty="0" smtClean="0"/>
              <a:t>and Life-Threatening </a:t>
            </a:r>
            <a:r>
              <a:rPr lang="en-US" sz="3600" i="1" baseline="0" dirty="0" smtClean="0"/>
              <a:t>Behavior</a:t>
            </a:r>
            <a:r>
              <a:rPr lang="en-US" sz="3600" i="0" baseline="0" dirty="0" smtClean="0"/>
              <a:t> 32 (1) (Supplement): 49-59</a:t>
            </a:r>
            <a:r>
              <a:rPr lang="en-US" sz="3600" i="1" baseline="0" dirty="0" smtClean="0"/>
              <a:t> </a:t>
            </a:r>
            <a:r>
              <a:rPr lang="en-US" sz="3600" i="0" baseline="0" dirty="0" smtClean="0"/>
              <a:t>(data from author</a:t>
            </a:r>
            <a:r>
              <a:rPr lang="en-US" sz="3600" i="0" baseline="0" dirty="0" smtClean="0"/>
              <a:t>).</a:t>
            </a:r>
            <a:endParaRPr lang="en-US" sz="3600" dirty="0" smtClean="0"/>
          </a:p>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r>
              <a:rPr lang="en-US" sz="1200" dirty="0" smtClean="0"/>
              <a:t>What Percent of Survivors of Near-Lethal Suicide Attempts Eventually Complete Suicide? </a:t>
            </a:r>
          </a:p>
          <a:p>
            <a:endParaRPr lang="en-US" sz="1200" dirty="0" smtClean="0"/>
          </a:p>
          <a:p>
            <a:pPr eaLnBrk="1" hangingPunct="1">
              <a:buFont typeface="Arial" pitchFamily="34" charset="0"/>
              <a:buChar char="•"/>
            </a:pPr>
            <a:r>
              <a:rPr lang="en-US" sz="1200" dirty="0" smtClean="0"/>
              <a:t>10%</a:t>
            </a:r>
          </a:p>
          <a:p>
            <a:pPr eaLnBrk="1" hangingPunct="1">
              <a:buFont typeface="Arial" pitchFamily="34" charset="0"/>
              <a:buChar char="•"/>
            </a:pPr>
            <a:r>
              <a:rPr lang="en-US" sz="1200" dirty="0" smtClean="0"/>
              <a:t>25%</a:t>
            </a:r>
          </a:p>
          <a:p>
            <a:pPr eaLnBrk="1" hangingPunct="1">
              <a:buFont typeface="Arial" pitchFamily="34" charset="0"/>
              <a:buChar char="•"/>
            </a:pPr>
            <a:r>
              <a:rPr lang="en-US" sz="1200" dirty="0" smtClean="0"/>
              <a:t>50%</a:t>
            </a:r>
          </a:p>
          <a:p>
            <a:pPr eaLnBrk="1" hangingPunct="1">
              <a:buFont typeface="Arial" pitchFamily="34" charset="0"/>
              <a:buChar char="•"/>
            </a:pPr>
            <a:r>
              <a:rPr lang="en-US" sz="1200" dirty="0" smtClean="0"/>
              <a:t>75%</a:t>
            </a:r>
          </a:p>
          <a:p>
            <a:pPr eaLnBrk="1" hangingPunct="1">
              <a:buFont typeface="Arial" pitchFamily="34" charset="0"/>
              <a:buChar char="•"/>
            </a:pPr>
            <a:r>
              <a:rPr lang="en-US" sz="1200" dirty="0" smtClean="0"/>
              <a:t>90%</a:t>
            </a:r>
          </a:p>
          <a:p>
            <a:pPr>
              <a:buFont typeface="Arial" pitchFamily="34" charset="0"/>
              <a:buChar char="•"/>
            </a:pPr>
            <a:endParaRPr lang="en-US" dirty="0" smtClean="0"/>
          </a:p>
        </p:txBody>
      </p:sp>
      <p:sp>
        <p:nvSpPr>
          <p:cNvPr id="155652" name="Slide Number Placeholder 3"/>
          <p:cNvSpPr>
            <a:spLocks noGrp="1"/>
          </p:cNvSpPr>
          <p:nvPr>
            <p:ph type="sldNum" sz="quarter" idx="5"/>
          </p:nvPr>
        </p:nvSpPr>
        <p:spPr>
          <a:noFill/>
        </p:spPr>
        <p:txBody>
          <a:bodyPr/>
          <a:lstStyle/>
          <a:p>
            <a:fld id="{CAC7A45C-B4BA-439E-B862-F3C9350DD0B9}" type="slidenum">
              <a:rPr lang="en-US" smtClean="0"/>
              <a:pPr/>
              <a:t>54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Gratuitous, superfluous comments @ injury-prevention field:</a:t>
            </a:r>
          </a:p>
          <a:p>
            <a:endParaRPr lang="en-US" sz="1200" dirty="0" smtClean="0"/>
          </a:p>
          <a:p>
            <a:r>
              <a:rPr lang="en-US" sz="1200" dirty="0" smtClean="0"/>
              <a:t>“Some of the problems in the suicide literature may also be attributable to the intellectual traditions of the injury prevention field.  An unintentional injury prevention model can lead to misunderstandings when it is applied to the study of intentional injury; the investigation of intentional injury needs to take account of the complexities of preference, motivation, constraint, and social interaction among the individuals involved.” (194)</a:t>
            </a:r>
          </a:p>
          <a:p>
            <a:r>
              <a:rPr lang="en-US" dirty="0" smtClean="0"/>
              <a:t>Is page</a:t>
            </a:r>
            <a:r>
              <a:rPr lang="en-US" baseline="0" dirty="0" smtClean="0"/>
              <a:t> number from NRC report? Need reference: </a:t>
            </a:r>
            <a:r>
              <a:rPr lang="en-US" sz="1200" u="sng" kern="1200" dirty="0" smtClean="0">
                <a:solidFill>
                  <a:schemeClr val="tx1"/>
                </a:solidFill>
                <a:latin typeface="Arial" charset="0"/>
                <a:ea typeface="+mn-ea"/>
                <a:cs typeface="+mn-cs"/>
              </a:rPr>
              <a:t>National Research Council, </a:t>
            </a:r>
            <a:r>
              <a:rPr lang="en-US" sz="1200" i="1" u="sng" kern="1200" dirty="0" smtClean="0">
                <a:solidFill>
                  <a:schemeClr val="tx1"/>
                </a:solidFill>
                <a:latin typeface="Arial" charset="0"/>
                <a:ea typeface="+mn-ea"/>
                <a:cs typeface="+mn-cs"/>
              </a:rPr>
              <a:t>Firearms and Violence: A Critical Review</a:t>
            </a:r>
            <a:r>
              <a:rPr lang="en-US" sz="1200" u="sng" kern="1200" dirty="0" smtClean="0">
                <a:solidFill>
                  <a:schemeClr val="tx1"/>
                </a:solidFill>
                <a:latin typeface="Arial" charset="0"/>
                <a:ea typeface="+mn-ea"/>
                <a:cs typeface="+mn-cs"/>
              </a:rPr>
              <a:t>, Committee to Improve Research Information and Data on Firearms, Charles F. Wellford, John V. Pepper, and Carol V. Petrie, editors, Committee on Law and Justice, Division of Behavioral and Social Sciences and Education. Washington, D.C.: The National Academies Press, 2005.</a:t>
            </a:r>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9600" dirty="0" smtClean="0"/>
              <a:t>&lt; 10 %</a:t>
            </a:r>
            <a:r>
              <a:rPr lang="en-US" sz="9600" i="0" dirty="0" smtClean="0"/>
              <a:t>of survivors of near-lethal suicide attempts commit suicide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9600" i="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9600" i="0" dirty="0" smtClean="0"/>
              <a:t>See,</a:t>
            </a:r>
            <a:r>
              <a:rPr lang="en-US" sz="9600" i="0" baseline="0" dirty="0" smtClean="0"/>
              <a:t> e.g., </a:t>
            </a:r>
            <a:r>
              <a:rPr lang="en-US" sz="9600" i="0" baseline="0" dirty="0" smtClean="0"/>
              <a:t>Owens, D., J. </a:t>
            </a:r>
            <a:r>
              <a:rPr lang="en-US" sz="9600" i="0" baseline="0" dirty="0" err="1" smtClean="0"/>
              <a:t>Horrocks</a:t>
            </a:r>
            <a:r>
              <a:rPr lang="en-US" sz="9600" i="0" baseline="0" dirty="0" smtClean="0"/>
              <a:t> and A. House. (2002</a:t>
            </a:r>
            <a:r>
              <a:rPr lang="en-US" sz="9600" i="0" baseline="0" dirty="0" smtClean="0"/>
              <a:t>). “Fatal and non-fatal repetition of self harm: A systematic review.” </a:t>
            </a:r>
            <a:r>
              <a:rPr lang="en-US" sz="9600" i="1" baseline="0" dirty="0" smtClean="0"/>
              <a:t>British </a:t>
            </a:r>
            <a:r>
              <a:rPr lang="en-US" sz="9600" i="1" baseline="0" dirty="0" smtClean="0"/>
              <a:t>Journal of Psychiatry </a:t>
            </a:r>
            <a:r>
              <a:rPr lang="en-US" sz="9600" i="0" baseline="0" dirty="0" smtClean="0"/>
              <a:t> 181: 193-199.</a:t>
            </a:r>
            <a:endParaRPr lang="en-US" sz="9600" i="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9600" dirty="0" smtClean="0"/>
          </a:p>
          <a:p>
            <a:endParaRPr lang="en-US" dirty="0" smtClean="0"/>
          </a:p>
        </p:txBody>
      </p:sp>
      <p:sp>
        <p:nvSpPr>
          <p:cNvPr id="156676" name="Slide Number Placeholder 3"/>
          <p:cNvSpPr>
            <a:spLocks noGrp="1"/>
          </p:cNvSpPr>
          <p:nvPr>
            <p:ph type="sldNum" sz="quarter" idx="5"/>
          </p:nvPr>
        </p:nvSpPr>
        <p:spPr>
          <a:noFill/>
        </p:spPr>
        <p:txBody>
          <a:bodyPr/>
          <a:lstStyle/>
          <a:p>
            <a:fld id="{AA35637E-733E-482F-955B-723A0812A0CA}" type="slidenum">
              <a:rPr lang="en-US" smtClean="0"/>
              <a:pPr/>
              <a:t>55</a:t>
            </a:fld>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 </a:t>
            </a:r>
            <a:r>
              <a:rPr lang="en-US" sz="1000" dirty="0" smtClean="0"/>
              <a:t>H)</a:t>
            </a:r>
            <a:r>
              <a:rPr lang="en-US" sz="1200" baseline="0" dirty="0" smtClean="0"/>
              <a:t> </a:t>
            </a:r>
            <a:r>
              <a:rPr lang="en-US" sz="1200" dirty="0" smtClean="0"/>
              <a:t>Means Restriction Internationally</a:t>
            </a:r>
          </a:p>
          <a:p>
            <a:endParaRPr lang="en-US" sz="1200" dirty="0" smtClean="0"/>
          </a:p>
          <a:p>
            <a:pPr marL="463550" indent="-463550"/>
            <a:r>
              <a:rPr lang="en-US" sz="1200" dirty="0" err="1" smtClean="0"/>
              <a:t>Gunnell</a:t>
            </a:r>
            <a:r>
              <a:rPr lang="en-US" sz="1200" dirty="0" smtClean="0"/>
              <a:t>,</a:t>
            </a:r>
            <a:r>
              <a:rPr lang="en-US" sz="1200" baseline="0" dirty="0" smtClean="0"/>
              <a:t> D., R. Fernando, H. </a:t>
            </a:r>
            <a:r>
              <a:rPr lang="en-US" sz="1200" baseline="0" dirty="0" err="1" smtClean="0"/>
              <a:t>Hewagawa</a:t>
            </a:r>
            <a:r>
              <a:rPr lang="en-US" sz="1200" baseline="0" dirty="0" smtClean="0"/>
              <a:t>, W.D.D. </a:t>
            </a:r>
            <a:r>
              <a:rPr lang="en-US" sz="1200" baseline="0" dirty="0" err="1" smtClean="0"/>
              <a:t>Priyangika</a:t>
            </a:r>
            <a:r>
              <a:rPr lang="en-US" sz="1200" baseline="0" dirty="0" smtClean="0"/>
              <a:t>, F. </a:t>
            </a:r>
            <a:r>
              <a:rPr lang="en-US" sz="1200" baseline="0" dirty="0" err="1" smtClean="0"/>
              <a:t>Konradsen</a:t>
            </a:r>
            <a:r>
              <a:rPr lang="en-US" sz="1200" baseline="0" dirty="0" smtClean="0"/>
              <a:t> and M. </a:t>
            </a:r>
            <a:r>
              <a:rPr lang="en-US" sz="1200" baseline="0" dirty="0" err="1" smtClean="0"/>
              <a:t>Eddleston</a:t>
            </a:r>
            <a:r>
              <a:rPr lang="en-US" sz="1200" baseline="0" dirty="0" smtClean="0"/>
              <a:t>, </a:t>
            </a:r>
            <a:r>
              <a:rPr lang="en-US" sz="1200" dirty="0" smtClean="0"/>
              <a:t>(2007</a:t>
            </a:r>
            <a:r>
              <a:rPr lang="en-US" sz="1200" dirty="0" smtClean="0"/>
              <a:t>). “The impact of pesticide </a:t>
            </a:r>
            <a:r>
              <a:rPr lang="en-US" sz="1200" dirty="0" smtClean="0"/>
              <a:t>regulations on </a:t>
            </a:r>
            <a:r>
              <a:rPr lang="en-US" sz="1200" dirty="0" smtClean="0"/>
              <a:t>suicide in Sri Lanka.” </a:t>
            </a:r>
            <a:r>
              <a:rPr lang="en-US" sz="1200" i="1" dirty="0" smtClean="0"/>
              <a:t>International </a:t>
            </a:r>
            <a:r>
              <a:rPr lang="en-US" sz="1200" i="1" dirty="0" smtClean="0"/>
              <a:t>Journal </a:t>
            </a:r>
            <a:r>
              <a:rPr lang="en-US" sz="1200" i="1" dirty="0" smtClean="0"/>
              <a:t>of </a:t>
            </a:r>
            <a:r>
              <a:rPr lang="en-US" sz="1200" i="1" dirty="0" smtClean="0"/>
              <a:t>Epidemiology</a:t>
            </a:r>
            <a:r>
              <a:rPr lang="en-US" sz="1200" i="0" baseline="0" dirty="0" smtClean="0"/>
              <a:t> 36 (6): 1235-1242.</a:t>
            </a:r>
            <a:endParaRPr lang="en-US" sz="1200" i="1" dirty="0" smtClean="0"/>
          </a:p>
          <a:p>
            <a:pPr marL="463550" indent="-463550"/>
            <a:endParaRPr lang="en-US" sz="1200" i="1" dirty="0" smtClean="0"/>
          </a:p>
          <a:p>
            <a:r>
              <a:rPr lang="en-US" sz="1200" dirty="0" err="1" smtClean="0"/>
              <a:t>Lubin</a:t>
            </a:r>
            <a:r>
              <a:rPr lang="en-US" sz="1200" dirty="0" smtClean="0"/>
              <a:t>,</a:t>
            </a:r>
            <a:r>
              <a:rPr lang="en-US" sz="1200" baseline="0" dirty="0" smtClean="0"/>
              <a:t> G. N. </a:t>
            </a:r>
            <a:r>
              <a:rPr lang="en-US" sz="1200" baseline="0" dirty="0" err="1" smtClean="0"/>
              <a:t>Werbeloff</a:t>
            </a:r>
            <a:r>
              <a:rPr lang="en-US" sz="1200" baseline="0" dirty="0" smtClean="0"/>
              <a:t>, D. </a:t>
            </a:r>
            <a:r>
              <a:rPr lang="en-US" sz="1200" baseline="0" dirty="0" err="1" smtClean="0"/>
              <a:t>Halperin</a:t>
            </a:r>
            <a:r>
              <a:rPr lang="en-US" sz="1200" baseline="0" dirty="0" smtClean="0"/>
              <a:t>, H. </a:t>
            </a:r>
            <a:r>
              <a:rPr lang="en-US" sz="1200" baseline="0" dirty="0" err="1" smtClean="0"/>
              <a:t>Shmushkevitch</a:t>
            </a:r>
            <a:r>
              <a:rPr lang="en-US" sz="1200" baseline="0" dirty="0" smtClean="0"/>
              <a:t>, M. Weiser, and H. </a:t>
            </a:r>
            <a:r>
              <a:rPr lang="en-US" sz="1200" baseline="0" dirty="0" err="1" smtClean="0"/>
              <a:t>Knobler</a:t>
            </a:r>
            <a:r>
              <a:rPr lang="en-US" sz="1200" baseline="0" dirty="0" smtClean="0"/>
              <a:t>. </a:t>
            </a:r>
            <a:r>
              <a:rPr lang="en-US" sz="1200" dirty="0" smtClean="0"/>
              <a:t>(2010). “Decrease in suicide rates after a change of policy reducing access to firearms in adolescents: A naturalistic epidemiological study (Israel).” </a:t>
            </a:r>
            <a:r>
              <a:rPr lang="en-US" sz="1200" i="1" dirty="0" smtClean="0"/>
              <a:t>Suicide and Life-threatening Behavior</a:t>
            </a:r>
            <a:r>
              <a:rPr lang="en-US" sz="1200" i="1" baseline="0" dirty="0" smtClean="0"/>
              <a:t> </a:t>
            </a:r>
            <a:r>
              <a:rPr lang="en-US" sz="1200" i="0" baseline="0" dirty="0" smtClean="0"/>
              <a:t>40 (5): 421-424. </a:t>
            </a:r>
            <a:endParaRPr lang="en-US" sz="1200" i="1" dirty="0" smtClean="0"/>
          </a:p>
          <a:p>
            <a:endParaRPr lang="en-US" sz="1050" dirty="0" smtClean="0"/>
          </a:p>
          <a:p>
            <a:endParaRPr lang="en-US" sz="1050" i="1"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56</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 I)</a:t>
            </a:r>
            <a:r>
              <a:rPr lang="en-US" sz="1200" baseline="0" dirty="0" smtClean="0"/>
              <a:t> </a:t>
            </a:r>
            <a:r>
              <a:rPr lang="en-US" sz="1200" dirty="0" smtClean="0"/>
              <a:t>Means Restriction Policies Overall</a:t>
            </a:r>
          </a:p>
          <a:p>
            <a:endParaRPr 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23 suicide experts from 15 countries review the evidence on suicide prevention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r>
              <a:rPr lang="en-US" sz="1200" dirty="0" smtClean="0"/>
              <a:t>Conclusion: “Physician education in depression recognition and treatment, and restricting access to lethal means reduce suicide rates. Other interventions need more evidence of efficacy.</a:t>
            </a:r>
          </a:p>
          <a:p>
            <a:endParaRPr lang="en-US" sz="1100" dirty="0" smtClean="0"/>
          </a:p>
          <a:p>
            <a:r>
              <a:rPr lang="en-US" sz="1050" dirty="0" smtClean="0"/>
              <a:t>Mann, J., A. </a:t>
            </a:r>
            <a:r>
              <a:rPr lang="en-US" sz="1050" dirty="0" err="1" smtClean="0"/>
              <a:t>Apter</a:t>
            </a:r>
            <a:r>
              <a:rPr lang="en-US" sz="1050" dirty="0" smtClean="0"/>
              <a:t>,</a:t>
            </a:r>
            <a:r>
              <a:rPr lang="en-US" sz="1050" baseline="0" dirty="0" smtClean="0"/>
              <a:t> J. </a:t>
            </a:r>
            <a:r>
              <a:rPr lang="en-US" sz="1050" baseline="0" dirty="0" err="1" smtClean="0"/>
              <a:t>Bertolote</a:t>
            </a:r>
            <a:r>
              <a:rPr lang="en-US" sz="1050" baseline="0" dirty="0" smtClean="0"/>
              <a:t>, A. </a:t>
            </a:r>
            <a:r>
              <a:rPr lang="en-US" sz="1050" baseline="0" dirty="0" err="1" smtClean="0"/>
              <a:t>Beautrais</a:t>
            </a:r>
            <a:r>
              <a:rPr lang="en-US" sz="1050" baseline="0" dirty="0" smtClean="0"/>
              <a:t>, D. Currier, A. Haas, U. </a:t>
            </a:r>
            <a:r>
              <a:rPr lang="en-US" sz="1050" baseline="0" dirty="0" err="1" smtClean="0"/>
              <a:t>Hegerl</a:t>
            </a:r>
            <a:r>
              <a:rPr lang="en-US" sz="1050" baseline="0" dirty="0" smtClean="0"/>
              <a:t>, J. </a:t>
            </a:r>
            <a:r>
              <a:rPr lang="en-US" sz="1050" baseline="0" dirty="0" err="1" smtClean="0"/>
              <a:t>Lonnqvist</a:t>
            </a:r>
            <a:r>
              <a:rPr lang="en-US" sz="1050" baseline="0" dirty="0" smtClean="0"/>
              <a:t>, </a:t>
            </a:r>
            <a:r>
              <a:rPr lang="en-US" sz="1050" dirty="0" smtClean="0"/>
              <a:t>K. Malone, A.</a:t>
            </a:r>
            <a:r>
              <a:rPr lang="en-US" sz="1050" baseline="0" dirty="0" smtClean="0"/>
              <a:t> </a:t>
            </a:r>
            <a:r>
              <a:rPr lang="en-US" sz="1050" baseline="0" dirty="0" err="1" smtClean="0"/>
              <a:t>Marusic</a:t>
            </a:r>
            <a:r>
              <a:rPr lang="en-US" sz="1050" baseline="0" dirty="0" smtClean="0"/>
              <a:t>, L. </a:t>
            </a:r>
            <a:r>
              <a:rPr lang="en-US" sz="1050" baseline="0" dirty="0" err="1" smtClean="0"/>
              <a:t>Mehlum</a:t>
            </a:r>
            <a:r>
              <a:rPr lang="en-US" sz="1050" baseline="0" dirty="0" smtClean="0"/>
              <a:t>, G. Patton, M. Phillips, W. </a:t>
            </a:r>
            <a:r>
              <a:rPr lang="en-US" sz="1050" baseline="0" dirty="0" err="1" smtClean="0"/>
              <a:t>Rutz</a:t>
            </a:r>
            <a:r>
              <a:rPr lang="en-US" sz="1050" baseline="0" dirty="0" smtClean="0"/>
              <a:t>, Z. </a:t>
            </a:r>
            <a:r>
              <a:rPr lang="en-US" sz="1050" baseline="0" dirty="0" err="1" smtClean="0"/>
              <a:t>Rihmer</a:t>
            </a:r>
            <a:r>
              <a:rPr lang="en-US" sz="1050" baseline="0" dirty="0" smtClean="0"/>
              <a:t>, A. </a:t>
            </a:r>
            <a:r>
              <a:rPr lang="en-US" sz="1050" baseline="0" dirty="0" err="1" smtClean="0"/>
              <a:t>Schmidtke</a:t>
            </a:r>
            <a:r>
              <a:rPr lang="en-US" sz="1050" baseline="0" dirty="0" smtClean="0"/>
              <a:t>, D. Shaffer, </a:t>
            </a:r>
            <a:r>
              <a:rPr lang="en-US" sz="1050" dirty="0" smtClean="0"/>
              <a:t>M. Silverman, Y. Takahashi,</a:t>
            </a:r>
            <a:r>
              <a:rPr lang="en-US" sz="1050" baseline="0" dirty="0" smtClean="0"/>
              <a:t> A. </a:t>
            </a:r>
            <a:r>
              <a:rPr lang="en-US" sz="1050" baseline="0" dirty="0" err="1" smtClean="0"/>
              <a:t>Varnik</a:t>
            </a:r>
            <a:r>
              <a:rPr lang="en-US" sz="1050" baseline="0" dirty="0" smtClean="0"/>
              <a:t>, D. Wasserman, P. Yip and H. </a:t>
            </a:r>
            <a:r>
              <a:rPr lang="en-US" sz="1050" baseline="0" dirty="0" err="1" smtClean="0"/>
              <a:t>Hendin</a:t>
            </a:r>
            <a:r>
              <a:rPr lang="en-US" sz="1050" baseline="0" dirty="0" smtClean="0"/>
              <a:t>. </a:t>
            </a:r>
            <a:r>
              <a:rPr lang="en-US" sz="1050" dirty="0" smtClean="0"/>
              <a:t>(</a:t>
            </a:r>
            <a:r>
              <a:rPr lang="en-US" sz="1050" dirty="0" smtClean="0"/>
              <a:t>2005). “Suicide prevention strategies: A systematic review.” </a:t>
            </a:r>
            <a:r>
              <a:rPr lang="en-US" sz="1050" i="1" dirty="0" smtClean="0"/>
              <a:t>Journal of American Medical </a:t>
            </a:r>
            <a:r>
              <a:rPr lang="en-US" sz="1050" i="1" dirty="0" smtClean="0"/>
              <a:t>Association</a:t>
            </a:r>
            <a:r>
              <a:rPr lang="en-US" sz="1050" i="1" baseline="0" dirty="0" smtClean="0"/>
              <a:t> </a:t>
            </a:r>
            <a:r>
              <a:rPr lang="en-US" sz="1050" i="0" baseline="0" dirty="0" smtClean="0"/>
              <a:t> 294 (16): 2064-2074.</a:t>
            </a:r>
            <a:endParaRPr lang="en-US" sz="1050" i="1"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57</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Action:</a:t>
            </a:r>
            <a:r>
              <a:rPr lang="en-US" sz="1200" baseline="0" dirty="0" smtClean="0"/>
              <a:t> </a:t>
            </a:r>
            <a:r>
              <a:rPr lang="en-US" sz="1200" dirty="0" smtClean="0"/>
              <a:t>Means Matter Campaign (website)</a:t>
            </a:r>
          </a:p>
          <a:p>
            <a:endParaRPr lang="en-US" sz="1200" dirty="0" smtClean="0"/>
          </a:p>
          <a:p>
            <a:pPr marL="457200" indent="-457200">
              <a:buAutoNum type="arabicPeriod"/>
            </a:pPr>
            <a:r>
              <a:rPr lang="en-US" sz="1200" dirty="0" smtClean="0"/>
              <a:t>State health departments</a:t>
            </a:r>
          </a:p>
          <a:p>
            <a:pPr marL="342900" indent="-342900">
              <a:buAutoNum type="arabicPeriod"/>
            </a:pPr>
            <a:r>
              <a:rPr lang="en-US" sz="1200" dirty="0" smtClean="0"/>
              <a:t> </a:t>
            </a:r>
            <a:r>
              <a:rPr lang="en-US" sz="1200" dirty="0" smtClean="0"/>
              <a:t>  Counseling </a:t>
            </a:r>
            <a:r>
              <a:rPr lang="en-US" sz="1200" dirty="0" smtClean="0"/>
              <a:t>on Access to Lethal Means (CALM) online</a:t>
            </a:r>
          </a:p>
          <a:p>
            <a:pPr marL="342900" indent="-342900">
              <a:buAutoNum type="arabicPeriod"/>
            </a:pPr>
            <a:r>
              <a:rPr lang="en-US" sz="1200" dirty="0" smtClean="0"/>
              <a:t> </a:t>
            </a:r>
            <a:r>
              <a:rPr lang="en-US" sz="1200" dirty="0" smtClean="0"/>
              <a:t>  Emergency </a:t>
            </a:r>
            <a:r>
              <a:rPr lang="en-US" sz="1200" dirty="0" smtClean="0"/>
              <a:t>Department Safety Assessment and Follow-up Evaluation (ED-SAFE)</a:t>
            </a:r>
          </a:p>
          <a:p>
            <a:pPr marL="342900" indent="-342900">
              <a:buAutoNum type="arabicPeriod"/>
            </a:pPr>
            <a:r>
              <a:rPr lang="en-US" sz="1200" dirty="0" smtClean="0"/>
              <a:t> </a:t>
            </a:r>
            <a:r>
              <a:rPr lang="en-US" sz="1200" dirty="0" smtClean="0"/>
              <a:t>  Gun </a:t>
            </a:r>
            <a:r>
              <a:rPr lang="en-US" sz="1200" dirty="0" smtClean="0"/>
              <a:t>shops</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58</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Self-Defense Gun Use</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59</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Evidentiary Standards</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60</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t>Tonry</a:t>
            </a:r>
            <a:r>
              <a:rPr lang="en-US" sz="1200" dirty="0" smtClean="0"/>
              <a:t>, M., ed. </a:t>
            </a:r>
            <a:r>
              <a:rPr lang="en-US" sz="1200" dirty="0" smtClean="0"/>
              <a:t>(</a:t>
            </a:r>
            <a:r>
              <a:rPr lang="en-US" sz="1200" dirty="0" smtClean="0"/>
              <a:t>2011).</a:t>
            </a:r>
            <a:r>
              <a:rPr lang="en-US" sz="1200" baseline="0" dirty="0" smtClean="0"/>
              <a:t> </a:t>
            </a:r>
            <a:r>
              <a:rPr lang="en-US" sz="1200" i="1" dirty="0" smtClean="0"/>
              <a:t>Oxford </a:t>
            </a:r>
            <a:r>
              <a:rPr lang="en-US" sz="1200" i="1" dirty="0" smtClean="0"/>
              <a:t>Handbook of Crime and Criminal Justice</a:t>
            </a:r>
            <a:r>
              <a:rPr lang="en-US" sz="1200" i="1" dirty="0" smtClean="0"/>
              <a:t>. </a:t>
            </a:r>
            <a:r>
              <a:rPr lang="en-US" sz="1200" i="0" dirty="0" smtClean="0"/>
              <a:t>New</a:t>
            </a:r>
            <a:r>
              <a:rPr lang="en-US" sz="1200" i="0" baseline="0" dirty="0" smtClean="0"/>
              <a:t> York: Oxford University Press. </a:t>
            </a:r>
            <a:endParaRPr lang="en-US" sz="1200" dirty="0" smtClean="0"/>
          </a:p>
          <a:p>
            <a:endParaRPr lang="en-US" sz="1200" dirty="0" smtClean="0"/>
          </a:p>
          <a:p>
            <a:r>
              <a:rPr lang="en-US" sz="1200" dirty="0" smtClean="0"/>
              <a:t>Wellford,</a:t>
            </a:r>
            <a:r>
              <a:rPr lang="en-US" sz="1200" baseline="0" dirty="0" smtClean="0"/>
              <a:t> C.F. (2011). “Guns and Crime.” In </a:t>
            </a:r>
            <a:r>
              <a:rPr lang="en-US" sz="1200" i="1" dirty="0" smtClean="0"/>
              <a:t>Oxford Handbook of Crime and Criminal Justice</a:t>
            </a:r>
            <a:r>
              <a:rPr lang="en-US" sz="1200" i="0" dirty="0" smtClean="0"/>
              <a:t>, ed. M. </a:t>
            </a:r>
            <a:r>
              <a:rPr lang="en-US" sz="1200" i="0" dirty="0" err="1" smtClean="0"/>
              <a:t>Tonry</a:t>
            </a:r>
            <a:r>
              <a:rPr lang="en-US" sz="1200" i="1" dirty="0" smtClean="0"/>
              <a:t>. </a:t>
            </a:r>
            <a:r>
              <a:rPr lang="en-US" sz="1200" i="0" dirty="0" smtClean="0"/>
              <a:t>New</a:t>
            </a:r>
            <a:r>
              <a:rPr lang="en-US" sz="1200" i="0" baseline="0" dirty="0" smtClean="0"/>
              <a:t> York: Oxford University Press, pp. 420-423.  </a:t>
            </a:r>
            <a:endParaRPr lang="en-US" sz="1200" dirty="0" smtClean="0"/>
          </a:p>
          <a:p>
            <a:endParaRPr lang="en-US" sz="1200" dirty="0" smtClean="0"/>
          </a:p>
          <a:p>
            <a:r>
              <a:rPr lang="en-US" sz="1200" dirty="0" smtClean="0"/>
              <a:t>Do </a:t>
            </a:r>
            <a:r>
              <a:rPr lang="en-US" sz="1200" dirty="0" smtClean="0"/>
              <a:t>guns reduce the harm associated with the crime being perpetrated?</a:t>
            </a:r>
            <a:br>
              <a:rPr lang="en-US" sz="1200" dirty="0" smtClean="0"/>
            </a:br>
            <a:endParaRPr lang="en-US" sz="1200" dirty="0" smtClean="0"/>
          </a:p>
          <a:p>
            <a:r>
              <a:rPr lang="en-US" sz="1200" dirty="0" smtClean="0"/>
              <a:t>“The answer is yes, harm is reduced — both physical harm and monetary loss.”</a:t>
            </a:r>
          </a:p>
          <a:p>
            <a:endParaRPr lang="en-US" sz="1200" dirty="0" smtClean="0"/>
          </a:p>
          <a:p>
            <a:r>
              <a:rPr lang="en-US" sz="1200" dirty="0" smtClean="0"/>
              <a:t>“We do know that when a potential crime is imminent, the use of a gun to defend oneself reduces harm and loss to the victim.”</a:t>
            </a:r>
            <a:endParaRPr lang="en-US" sz="1000" dirty="0" smtClean="0"/>
          </a:p>
          <a:p>
            <a:endParaRPr lang="en-US" sz="1200"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61</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Only four citations, most recent 2001</a:t>
            </a:r>
          </a:p>
          <a:p>
            <a:endParaRPr lang="en-US" sz="1200" dirty="0" smtClean="0"/>
          </a:p>
          <a:p>
            <a:r>
              <a:rPr lang="en-US" sz="1200" dirty="0" smtClean="0"/>
              <a:t>Limitations: 	Data only from National Crime Victimization Survey</a:t>
            </a:r>
          </a:p>
          <a:p>
            <a:r>
              <a:rPr lang="en-US" sz="1200" baseline="0" dirty="0" smtClean="0"/>
              <a:t>                  	</a:t>
            </a:r>
            <a:r>
              <a:rPr lang="en-US" sz="1200" dirty="0" smtClean="0"/>
              <a:t>Don’t know causation</a:t>
            </a:r>
          </a:p>
          <a:p>
            <a:r>
              <a:rPr lang="en-US" sz="1200" dirty="0" smtClean="0"/>
              <a:t>	Don’t know about fatalities</a:t>
            </a:r>
          </a:p>
          <a:p>
            <a:r>
              <a:rPr lang="en-US" sz="1200" dirty="0" smtClean="0"/>
              <a:t>                   	Don’t know if injury occurred</a:t>
            </a:r>
            <a:r>
              <a:rPr lang="en-US" sz="1200" baseline="0" dirty="0" smtClean="0"/>
              <a:t> </a:t>
            </a:r>
            <a:r>
              <a:rPr lang="en-US" sz="1200" dirty="0" smtClean="0"/>
              <a:t>before or after self-defense</a:t>
            </a:r>
            <a:r>
              <a:rPr lang="en-US" sz="1200" baseline="0" dirty="0" smtClean="0"/>
              <a:t> </a:t>
            </a:r>
            <a:r>
              <a:rPr lang="en-US" sz="1200" dirty="0" smtClean="0"/>
              <a:t>gun use</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62</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Evidence from NCVS that self-defense gun use not superior to other forms of self-defense</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63</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9D303478-6ADB-4BC8-986D-D23EAED0F30D}" type="slidenum">
              <a:rPr lang="en-US" smtClean="0"/>
              <a:pPr/>
              <a:t>64</a:t>
            </a:fld>
            <a:endParaRPr lang="en-US" dirty="0"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r>
              <a:rPr lang="en-US" dirty="0" err="1" smtClean="0"/>
              <a:t>Kleck</a:t>
            </a:r>
            <a:r>
              <a:rPr lang="en-US" dirty="0" smtClean="0"/>
              <a:t>, G., and D. </a:t>
            </a:r>
            <a:r>
              <a:rPr lang="en-US" dirty="0" err="1" smtClean="0"/>
              <a:t>Kates</a:t>
            </a:r>
            <a:r>
              <a:rPr lang="en-US" dirty="0" smtClean="0"/>
              <a:t>. 2001. </a:t>
            </a:r>
            <a:r>
              <a:rPr lang="en-US" i="1" dirty="0" smtClean="0"/>
              <a:t>Armed:</a:t>
            </a:r>
            <a:r>
              <a:rPr lang="en-US" i="1" baseline="0" dirty="0" smtClean="0"/>
              <a:t> New Perspectives on Gun Control. </a:t>
            </a:r>
            <a:r>
              <a:rPr lang="en-US" i="0" baseline="0" dirty="0" smtClean="0"/>
              <a:t>New York: Prometheus Books, chapter 6.</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Public Health Approach</a:t>
            </a:r>
          </a:p>
          <a:p>
            <a:pPr>
              <a:buFont typeface="Arial" pitchFamily="34" charset="0"/>
              <a:buChar char="•"/>
            </a:pPr>
            <a:endParaRPr lang="en-US" dirty="0" smtClean="0"/>
          </a:p>
          <a:p>
            <a:pPr eaLnBrk="1" hangingPunct="1">
              <a:lnSpc>
                <a:spcPct val="90000"/>
              </a:lnSpc>
              <a:buFont typeface="Arial" pitchFamily="34" charset="0"/>
              <a:buChar char="•"/>
            </a:pPr>
            <a:r>
              <a:rPr lang="en-US" sz="1200" dirty="0" smtClean="0"/>
              <a:t>Broad approach</a:t>
            </a:r>
          </a:p>
          <a:p>
            <a:pPr eaLnBrk="1" hangingPunct="1">
              <a:lnSpc>
                <a:spcPct val="90000"/>
              </a:lnSpc>
              <a:buFont typeface="Arial" pitchFamily="34" charset="0"/>
              <a:buChar char="•"/>
            </a:pPr>
            <a:r>
              <a:rPr lang="en-US" sz="1200" dirty="0" smtClean="0"/>
              <a:t>Assets as well as liabilities</a:t>
            </a:r>
          </a:p>
          <a:p>
            <a:pPr eaLnBrk="1" hangingPunct="1">
              <a:lnSpc>
                <a:spcPct val="90000"/>
              </a:lnSpc>
              <a:buFont typeface="Arial" pitchFamily="34" charset="0"/>
              <a:buChar char="•"/>
            </a:pPr>
            <a:r>
              <a:rPr lang="en-US" sz="1200" dirty="0" smtClean="0"/>
              <a:t>Upstream prevention</a:t>
            </a:r>
            <a:r>
              <a:rPr lang="en-US" sz="1050" dirty="0" smtClean="0"/>
              <a:t> vs. proximate cause,</a:t>
            </a:r>
            <a:r>
              <a:rPr lang="en-US" sz="1050" baseline="0" dirty="0" smtClean="0"/>
              <a:t> </a:t>
            </a:r>
            <a:r>
              <a:rPr lang="en-US" sz="1050" dirty="0" smtClean="0"/>
              <a:t>don’t focus just on criminal</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In multivariate analysis, only “run away, hide” is significantly better than “call police” in terms of not receiving an injury.</a:t>
            </a:r>
          </a:p>
          <a:p>
            <a:endParaRPr lang="en-US" sz="1200" dirty="0" smtClean="0"/>
          </a:p>
          <a:p>
            <a:r>
              <a:rPr lang="en-US" sz="1200" dirty="0" smtClean="0"/>
              <a:t>In terms of serious injury, nothing is significantly better than calling the police.</a:t>
            </a:r>
          </a:p>
          <a:p>
            <a:endParaRPr lang="en-US" sz="1200" dirty="0" smtClean="0"/>
          </a:p>
          <a:p>
            <a:endParaRPr lang="en-US" sz="1200" dirty="0" smtClean="0"/>
          </a:p>
          <a:p>
            <a:endParaRPr lang="en-US" sz="1200" dirty="0" smtClean="0"/>
          </a:p>
          <a:p>
            <a:r>
              <a:rPr lang="en-US" sz="1000" dirty="0" err="1" smtClean="0"/>
              <a:t>Tark</a:t>
            </a:r>
            <a:r>
              <a:rPr lang="en-US" sz="1000" dirty="0" smtClean="0"/>
              <a:t>, J., and G. </a:t>
            </a:r>
            <a:r>
              <a:rPr lang="en-US" sz="1000" dirty="0" err="1" smtClean="0"/>
              <a:t>Kleck</a:t>
            </a:r>
            <a:r>
              <a:rPr lang="en-US" sz="1000" dirty="0" smtClean="0"/>
              <a:t>. </a:t>
            </a:r>
            <a:r>
              <a:rPr lang="en-US" sz="1000" dirty="0" smtClean="0"/>
              <a:t>(2004).</a:t>
            </a:r>
            <a:r>
              <a:rPr lang="en-US" sz="1000" baseline="0" dirty="0" smtClean="0"/>
              <a:t> </a:t>
            </a:r>
            <a:r>
              <a:rPr lang="en-US" sz="1000" dirty="0" smtClean="0"/>
              <a:t>“Resisting crime: </a:t>
            </a:r>
            <a:r>
              <a:rPr lang="en-US" sz="1000" dirty="0" smtClean="0"/>
              <a:t>The effects </a:t>
            </a:r>
            <a:r>
              <a:rPr lang="en-US" sz="1000" dirty="0" smtClean="0"/>
              <a:t>of victim action on the outcomes of crime.” </a:t>
            </a:r>
            <a:r>
              <a:rPr lang="en-US" sz="1000" i="1" dirty="0" smtClean="0"/>
              <a:t>Criminology</a:t>
            </a:r>
            <a:r>
              <a:rPr lang="en-US" sz="1000" i="1" baseline="0" dirty="0" smtClean="0"/>
              <a:t> </a:t>
            </a:r>
            <a:r>
              <a:rPr lang="en-US" sz="1000" i="0" baseline="0" dirty="0" smtClean="0"/>
              <a:t> 42 (4): 861-909</a:t>
            </a:r>
            <a:r>
              <a:rPr lang="en-US" sz="1000" dirty="0" smtClean="0"/>
              <a:t>.</a:t>
            </a:r>
            <a:endParaRPr lang="en-US" sz="1000"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65</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139B805E-9600-43BC-B438-E0E6B43F65EA}" type="slidenum">
              <a:rPr lang="en-US" smtClean="0"/>
              <a:pPr/>
              <a:t>66</a:t>
            </a:fld>
            <a:endParaRPr lang="en-US" dirty="0"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r>
              <a:rPr lang="en-US" sz="1200" dirty="0" smtClean="0"/>
              <a:t>“2.5 million” Self-Defense Gun Uses?</a:t>
            </a:r>
          </a:p>
          <a:p>
            <a:pPr eaLnBrk="1" hangingPunct="1"/>
            <a:endParaRPr lang="en-US" sz="1200" dirty="0" smtClean="0"/>
          </a:p>
          <a:p>
            <a:pPr eaLnBrk="1" hangingPunct="1">
              <a:buFontTx/>
              <a:buNone/>
            </a:pPr>
            <a:r>
              <a:rPr lang="en-US" sz="1200" dirty="0" smtClean="0"/>
              <a:t>Large False Positive Problem of Private Surveys</a:t>
            </a:r>
          </a:p>
          <a:p>
            <a:pPr eaLnBrk="1" hangingPunct="1">
              <a:buFontTx/>
              <a:buNone/>
            </a:pPr>
            <a:endParaRPr lang="en-US" sz="1200" dirty="0" smtClean="0"/>
          </a:p>
          <a:p>
            <a:pPr eaLnBrk="1" hangingPunct="1">
              <a:buFontTx/>
              <a:buNone/>
            </a:pPr>
            <a:r>
              <a:rPr lang="en-US" dirty="0" smtClean="0"/>
              <a:t>		</a:t>
            </a:r>
            <a:r>
              <a:rPr lang="en-US" sz="1200" dirty="0" smtClean="0"/>
              <a:t>a) Telescoping</a:t>
            </a:r>
          </a:p>
          <a:p>
            <a:pPr eaLnBrk="1" hangingPunct="1">
              <a:buFontTx/>
              <a:buNone/>
            </a:pPr>
            <a:r>
              <a:rPr lang="en-US" sz="1200" dirty="0" smtClean="0"/>
              <a:t>		b) Rare events PLUS self-presentation bias</a:t>
            </a:r>
          </a:p>
          <a:p>
            <a:pPr eaLnBrk="1" hangingPunct="1">
              <a:buFontTx/>
              <a:buNone/>
            </a:pPr>
            <a:endParaRPr lang="en-US" sz="1200" dirty="0" smtClean="0"/>
          </a:p>
          <a:p>
            <a:pPr eaLnBrk="1" hangingPunct="1"/>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5BFF5004-B4F0-4921-AFD7-67EDE072B6C0}" type="slidenum">
              <a:rPr lang="en-US" smtClean="0"/>
              <a:pPr/>
              <a:t>67</a:t>
            </a:fld>
            <a:endParaRPr lang="en-US" dirty="0"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r>
              <a:rPr lang="en-US" sz="1200" dirty="0" smtClean="0"/>
              <a:t>All surveys have problems with accuracy</a:t>
            </a:r>
          </a:p>
          <a:p>
            <a:pPr eaLnBrk="1" hangingPunct="1"/>
            <a:endParaRPr lang="en-US" sz="1200" dirty="0" smtClean="0"/>
          </a:p>
          <a:p>
            <a:pPr algn="l" eaLnBrk="1" hangingPunct="1">
              <a:buFontTx/>
              <a:buNone/>
            </a:pPr>
            <a:r>
              <a:rPr lang="en-US" dirty="0" smtClean="0"/>
              <a:t>Age</a:t>
            </a:r>
          </a:p>
          <a:p>
            <a:pPr algn="l" eaLnBrk="1" hangingPunct="1">
              <a:buFontTx/>
              <a:buNone/>
            </a:pPr>
            <a:r>
              <a:rPr lang="en-US" dirty="0" smtClean="0"/>
              <a:t>Employed</a:t>
            </a:r>
          </a:p>
          <a:p>
            <a:pPr algn="l" eaLnBrk="1" hangingPunct="1">
              <a:buFontTx/>
              <a:buNone/>
            </a:pPr>
            <a:r>
              <a:rPr lang="en-US" dirty="0" smtClean="0"/>
              <a:t>Driver’s license</a:t>
            </a:r>
          </a:p>
          <a:p>
            <a:pPr algn="l" eaLnBrk="1" hangingPunct="1">
              <a:buFontTx/>
              <a:buNone/>
            </a:pPr>
            <a:r>
              <a:rPr lang="en-US" dirty="0" smtClean="0"/>
              <a:t>Library card</a:t>
            </a:r>
          </a:p>
          <a:p>
            <a:pPr algn="l" eaLnBrk="1" hangingPunct="1">
              <a:buFontTx/>
              <a:buNone/>
            </a:pPr>
            <a:r>
              <a:rPr lang="en-US" dirty="0" smtClean="0"/>
              <a:t>Own home</a:t>
            </a:r>
          </a:p>
          <a:p>
            <a:pPr algn="l" eaLnBrk="1" hangingPunct="1">
              <a:buFontTx/>
              <a:buNone/>
            </a:pPr>
            <a:r>
              <a:rPr lang="en-US" dirty="0" smtClean="0"/>
              <a:t>Wear seat belt</a:t>
            </a:r>
          </a:p>
          <a:p>
            <a:pPr algn="l" eaLnBrk="1" hangingPunct="1">
              <a:buFontTx/>
              <a:buNone/>
            </a:pPr>
            <a:r>
              <a:rPr lang="en-US" dirty="0" smtClean="0"/>
              <a:t>Voted in last presidential election</a:t>
            </a:r>
          </a:p>
          <a:p>
            <a:pPr algn="l" eaLnBrk="1" hangingPunct="1"/>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B6859916-B542-463B-8E4D-7FA4B586A384}" type="slidenum">
              <a:rPr lang="en-US" smtClean="0"/>
              <a:pPr/>
              <a:t>68</a:t>
            </a:fld>
            <a:endParaRPr lang="en-US" dirty="0"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r>
              <a:rPr lang="en-US" sz="1200" b="0" dirty="0" smtClean="0"/>
              <a:t>False positive problem for rare events</a:t>
            </a:r>
          </a:p>
          <a:p>
            <a:pPr eaLnBrk="1" hangingPunct="1"/>
            <a:endParaRPr lang="en-US" sz="1200" b="0" dirty="0" smtClean="0"/>
          </a:p>
          <a:p>
            <a:pPr algn="l" eaLnBrk="1" hangingPunct="1">
              <a:lnSpc>
                <a:spcPct val="90000"/>
              </a:lnSpc>
              <a:buFontTx/>
              <a:buNone/>
            </a:pPr>
            <a:r>
              <a:rPr lang="en-US" dirty="0" smtClean="0"/>
              <a:t>If actual incidence is 1%:</a:t>
            </a:r>
          </a:p>
          <a:p>
            <a:pPr algn="l" eaLnBrk="1" hangingPunct="1">
              <a:lnSpc>
                <a:spcPct val="90000"/>
              </a:lnSpc>
              <a:buFontTx/>
              <a:buNone/>
            </a:pPr>
            <a:endParaRPr lang="en-US" dirty="0" smtClean="0"/>
          </a:p>
          <a:p>
            <a:pPr algn="l" eaLnBrk="1" hangingPunct="1">
              <a:lnSpc>
                <a:spcPct val="90000"/>
              </a:lnSpc>
              <a:buFontTx/>
              <a:buNone/>
            </a:pPr>
            <a:r>
              <a:rPr lang="en-US" dirty="0" smtClean="0"/>
              <a:t>99/100 respondents can be false positive</a:t>
            </a:r>
          </a:p>
          <a:p>
            <a:pPr algn="l" eaLnBrk="1" hangingPunct="1">
              <a:lnSpc>
                <a:spcPct val="90000"/>
              </a:lnSpc>
              <a:buFontTx/>
              <a:buNone/>
            </a:pPr>
            <a:endParaRPr lang="en-US" dirty="0" smtClean="0"/>
          </a:p>
          <a:p>
            <a:pPr algn="l" eaLnBrk="1" hangingPunct="1">
              <a:lnSpc>
                <a:spcPct val="90000"/>
              </a:lnSpc>
              <a:buFontTx/>
              <a:buNone/>
            </a:pPr>
            <a:r>
              <a:rPr lang="en-US" dirty="0" smtClean="0"/>
              <a:t>1/100 respondents can be true positive or false negative</a:t>
            </a:r>
          </a:p>
          <a:p>
            <a:pPr algn="l" eaLnBrk="1" hangingPunct="1"/>
            <a:endParaRPr lang="en-US" b="0"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70</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60F6601A-0081-4204-924B-9DD800F1EC13}" type="slidenum">
              <a:rPr lang="en-US" smtClean="0"/>
              <a:pPr/>
              <a:t>72</a:t>
            </a:fld>
            <a:endParaRPr lang="en-US" dirty="0"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r>
              <a:rPr lang="en-US" sz="1200" dirty="0" smtClean="0"/>
              <a:t>Extrapolation of Responses From Rare Events</a:t>
            </a:r>
          </a:p>
          <a:p>
            <a:pPr eaLnBrk="1" hangingPunct="1"/>
            <a:endParaRPr lang="en-US" sz="1200" dirty="0" smtClean="0"/>
          </a:p>
          <a:p>
            <a:pPr eaLnBrk="1" hangingPunct="1">
              <a:lnSpc>
                <a:spcPct val="90000"/>
              </a:lnSpc>
              <a:buFontTx/>
              <a:buNone/>
            </a:pPr>
            <a:r>
              <a:rPr lang="en-US" sz="1200" dirty="0" smtClean="0"/>
              <a:t>National</a:t>
            </a:r>
            <a:r>
              <a:rPr lang="en-US" sz="1200" baseline="0" dirty="0" smtClean="0"/>
              <a:t> Rifle Association</a:t>
            </a:r>
            <a:r>
              <a:rPr lang="en-US" sz="1200" dirty="0" smtClean="0"/>
              <a:t> membership</a:t>
            </a:r>
          </a:p>
          <a:p>
            <a:pPr eaLnBrk="1" hangingPunct="1">
              <a:lnSpc>
                <a:spcPct val="90000"/>
              </a:lnSpc>
              <a:buFontTx/>
              <a:buNone/>
            </a:pPr>
            <a:r>
              <a:rPr lang="en-US" sz="1200" i="1" dirty="0" smtClean="0"/>
              <a:t>Sports Illustrated </a:t>
            </a:r>
            <a:r>
              <a:rPr lang="en-US" sz="1200" dirty="0" smtClean="0"/>
              <a:t>subscriber</a:t>
            </a:r>
          </a:p>
          <a:p>
            <a:pPr eaLnBrk="1" hangingPunct="1">
              <a:lnSpc>
                <a:spcPct val="90000"/>
              </a:lnSpc>
              <a:buFontTx/>
              <a:buNone/>
            </a:pPr>
            <a:r>
              <a:rPr lang="en-US" sz="1200" dirty="0" smtClean="0"/>
              <a:t>Gave blood</a:t>
            </a:r>
          </a:p>
          <a:p>
            <a:pPr eaLnBrk="1" hangingPunct="1">
              <a:lnSpc>
                <a:spcPct val="90000"/>
              </a:lnSpc>
              <a:buFontTx/>
              <a:buNone/>
            </a:pPr>
            <a:r>
              <a:rPr lang="en-US" sz="1200" dirty="0" smtClean="0"/>
              <a:t>Donate to gun control organization</a:t>
            </a:r>
          </a:p>
          <a:p>
            <a:pPr eaLnBrk="1" hangingPunct="1">
              <a:lnSpc>
                <a:spcPct val="90000"/>
              </a:lnSpc>
              <a:buFontTx/>
              <a:buNone/>
            </a:pPr>
            <a:r>
              <a:rPr lang="en-US" sz="1200" dirty="0" smtClean="0"/>
              <a:t>Hospitalized for a fracture</a:t>
            </a:r>
          </a:p>
          <a:p>
            <a:pPr eaLnBrk="1" hangingPunct="1">
              <a:lnSpc>
                <a:spcPct val="90000"/>
              </a:lnSpc>
              <a:buFontTx/>
              <a:buNone/>
            </a:pPr>
            <a:r>
              <a:rPr lang="en-US" sz="1200" dirty="0" smtClean="0"/>
              <a:t>Stunted growth (height)</a:t>
            </a:r>
          </a:p>
          <a:p>
            <a:pPr eaLnBrk="1" hangingPunct="1">
              <a:lnSpc>
                <a:spcPct val="90000"/>
              </a:lnSpc>
              <a:buFontTx/>
              <a:buNone/>
            </a:pPr>
            <a:r>
              <a:rPr lang="en-US" sz="1200" dirty="0" smtClean="0"/>
              <a:t>At risk for airbag injury (distance)</a:t>
            </a:r>
          </a:p>
          <a:p>
            <a:pPr eaLnBrk="1" hangingPunct="1">
              <a:lnSpc>
                <a:spcPct val="90000"/>
              </a:lnSpc>
              <a:buFontTx/>
              <a:buNone/>
            </a:pPr>
            <a:r>
              <a:rPr lang="en-US" sz="1200" dirty="0" smtClean="0"/>
              <a:t>Medical tests for AIDS, breast cancer</a:t>
            </a:r>
          </a:p>
          <a:p>
            <a:pPr eaLnBrk="1" hangingPunct="1">
              <a:lnSpc>
                <a:spcPct val="90000"/>
              </a:lnSpc>
              <a:buFontTx/>
              <a:buNone/>
            </a:pPr>
            <a:r>
              <a:rPr lang="en-US" sz="1200" dirty="0" smtClean="0"/>
              <a:t>Contact with aliens</a:t>
            </a:r>
          </a:p>
          <a:p>
            <a:pPr eaLnBrk="1" hangingPunct="1"/>
            <a:endParaRPr lang="en-U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NRC counterexample </a:t>
            </a:r>
            <a:r>
              <a:rPr lang="en-US" sz="1200" dirty="0" smtClean="0"/>
              <a:t>(p. 110</a:t>
            </a:r>
            <a:r>
              <a:rPr lang="en-US" sz="1200" dirty="0" smtClean="0"/>
              <a:t>) —</a:t>
            </a:r>
          </a:p>
          <a:p>
            <a:r>
              <a:rPr lang="en-US" sz="1200" dirty="0" smtClean="0"/>
              <a:t>Underreporting</a:t>
            </a:r>
          </a:p>
          <a:p>
            <a:endParaRPr lang="en-US" sz="1200" dirty="0" smtClean="0"/>
          </a:p>
          <a:p>
            <a:pPr marL="742950" indent="-742950">
              <a:buAutoNum type="alphaLcParenR"/>
            </a:pPr>
            <a:r>
              <a:rPr lang="en-US" sz="1200" dirty="0" smtClean="0"/>
              <a:t>Not a rare event</a:t>
            </a:r>
          </a:p>
          <a:p>
            <a:pPr marL="742950" indent="-742950">
              <a:buAutoNum type="alphaLcParenR"/>
            </a:pPr>
            <a:r>
              <a:rPr lang="en-US" sz="1200" dirty="0" smtClean="0"/>
              <a:t>Negative social desirability</a:t>
            </a:r>
          </a:p>
          <a:p>
            <a:pPr marL="742950" indent="-742950"/>
            <a:endParaRPr lang="en-US" sz="1200" dirty="0" smtClean="0"/>
          </a:p>
          <a:p>
            <a:pPr marL="742950" indent="-742950"/>
            <a:r>
              <a:rPr lang="en-US" sz="1200" dirty="0" smtClean="0"/>
              <a:t>Self-reports of illicit drug use among </a:t>
            </a:r>
            <a:r>
              <a:rPr lang="en-US" sz="1200" dirty="0" smtClean="0"/>
              <a:t>arrestees</a:t>
            </a:r>
          </a:p>
          <a:p>
            <a:pPr marL="742950" indent="-742950"/>
            <a:endParaRPr lang="en-US" sz="1200" dirty="0" smtClean="0"/>
          </a:p>
          <a:p>
            <a:pPr lvl="1"/>
            <a:r>
              <a:rPr lang="en-US" sz="1200" u="none" kern="1200" dirty="0" smtClean="0">
                <a:solidFill>
                  <a:schemeClr val="tx1"/>
                </a:solidFill>
                <a:latin typeface="Arial" charset="0"/>
                <a:ea typeface="+mn-ea"/>
                <a:cs typeface="Arial" charset="0"/>
              </a:rPr>
              <a:t>National Research Council. 2005. </a:t>
            </a:r>
            <a:r>
              <a:rPr lang="en-US" sz="1200" i="1" u="none" kern="1200" dirty="0" smtClean="0">
                <a:solidFill>
                  <a:schemeClr val="tx1"/>
                </a:solidFill>
                <a:latin typeface="Arial" charset="0"/>
                <a:ea typeface="+mn-ea"/>
                <a:cs typeface="Arial" charset="0"/>
              </a:rPr>
              <a:t>Firearms and Violence: A Critical Review</a:t>
            </a:r>
            <a:r>
              <a:rPr lang="en-US" sz="1200" u="none" kern="1200" dirty="0" smtClean="0">
                <a:solidFill>
                  <a:schemeClr val="tx1"/>
                </a:solidFill>
                <a:latin typeface="Arial" charset="0"/>
                <a:ea typeface="+mn-ea"/>
                <a:cs typeface="Arial" charset="0"/>
              </a:rPr>
              <a:t>, Committee to Improve Research Information and Data on Firearms, Charles F. Wellford, John V. Pepper, and Carol V. Petrie, editors, Committee on Law and Justice, Division of Behavioral and Social Sciences and Education. Washington, D.C.: The National Academies Press.</a:t>
            </a:r>
            <a:endParaRPr lang="en-US" sz="2400" u="none" baseline="0" dirty="0" smtClean="0"/>
          </a:p>
          <a:p>
            <a:pPr lvl="1"/>
            <a:endParaRPr lang="en-US" sz="2400" u="none" baseline="0" dirty="0" smtClean="0"/>
          </a:p>
          <a:p>
            <a:pPr marL="742950" indent="-742950"/>
            <a:endParaRPr lang="en-US" sz="1200" dirty="0" smtClean="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73</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C7657621-C1FB-4666-B17C-8814BB419AB8}" type="slidenum">
              <a:rPr lang="en-US" smtClean="0"/>
              <a:pPr/>
              <a:t>74</a:t>
            </a:fld>
            <a:endParaRPr lang="en-US" dirty="0"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algn="l" eaLnBrk="1" hangingPunct="1">
              <a:buFontTx/>
              <a:buNone/>
            </a:pPr>
            <a:r>
              <a:rPr lang="en-US" sz="1200" dirty="0" smtClean="0"/>
              <a:t>Validity (vs. </a:t>
            </a:r>
            <a:r>
              <a:rPr lang="en-US" sz="1200" dirty="0" err="1" smtClean="0"/>
              <a:t>replicability</a:t>
            </a:r>
            <a:r>
              <a:rPr lang="en-US" sz="1200" dirty="0" smtClean="0"/>
              <a:t>) of 2.5 million estimate</a:t>
            </a:r>
          </a:p>
          <a:p>
            <a:pPr algn="l" eaLnBrk="1" hangingPunct="1">
              <a:buFontTx/>
              <a:buNone/>
            </a:pPr>
            <a:endParaRPr lang="en-US" sz="1200" dirty="0" smtClean="0"/>
          </a:p>
          <a:p>
            <a:pPr algn="l" eaLnBrk="1" hangingPunct="1">
              <a:buFontTx/>
              <a:buNone/>
            </a:pPr>
            <a:r>
              <a:rPr lang="en-US" sz="1200" dirty="0" smtClean="0"/>
              <a:t>2/3 claim report to police</a:t>
            </a:r>
          </a:p>
          <a:p>
            <a:pPr algn="l"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F4E06E97-FB94-4C34-BA3C-1D23297619AE}" type="slidenum">
              <a:rPr lang="en-US" smtClean="0"/>
              <a:pPr/>
              <a:t>75</a:t>
            </a:fld>
            <a:endParaRPr lang="en-US" dirty="0"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lnSpc>
                <a:spcPct val="80000"/>
              </a:lnSpc>
              <a:buFontTx/>
              <a:buNone/>
            </a:pPr>
            <a:r>
              <a:rPr lang="en-US" sz="1400" dirty="0" smtClean="0"/>
              <a:t>Almost all defending against NCVS crimes</a:t>
            </a:r>
          </a:p>
          <a:p>
            <a:pPr eaLnBrk="1" hangingPunct="1">
              <a:lnSpc>
                <a:spcPct val="80000"/>
              </a:lnSpc>
              <a:buFontTx/>
              <a:buNone/>
            </a:pPr>
            <a:r>
              <a:rPr lang="en-US" sz="1400" dirty="0" smtClean="0"/>
              <a:t>	(burglary/robbery/rape/assault)</a:t>
            </a:r>
          </a:p>
          <a:p>
            <a:pPr eaLnBrk="1" hangingPunct="1">
              <a:lnSpc>
                <a:spcPct val="80000"/>
              </a:lnSpc>
              <a:buFontTx/>
              <a:buNone/>
            </a:pPr>
            <a:endParaRPr lang="en-US" sz="1400" dirty="0" smtClean="0"/>
          </a:p>
          <a:p>
            <a:pPr eaLnBrk="1" hangingPunct="1">
              <a:lnSpc>
                <a:spcPct val="80000"/>
              </a:lnSpc>
              <a:buFontTx/>
              <a:buNone/>
            </a:pPr>
            <a:r>
              <a:rPr lang="en-US" sz="1400" dirty="0" smtClean="0"/>
              <a:t>Estimate</a:t>
            </a:r>
          </a:p>
          <a:p>
            <a:pPr eaLnBrk="1" hangingPunct="1">
              <a:lnSpc>
                <a:spcPct val="80000"/>
              </a:lnSpc>
              <a:buFontTx/>
              <a:buNone/>
            </a:pPr>
            <a:r>
              <a:rPr lang="en-US" sz="1400" dirty="0" smtClean="0"/>
              <a:t>	</a:t>
            </a:r>
            <a:r>
              <a:rPr lang="en-US" sz="1200" dirty="0" smtClean="0"/>
              <a:t>850,000 self-defense gun uses vs. burglars</a:t>
            </a:r>
          </a:p>
          <a:p>
            <a:pPr eaLnBrk="1" hangingPunct="1">
              <a:lnSpc>
                <a:spcPct val="80000"/>
              </a:lnSpc>
              <a:buFontTx/>
              <a:buNone/>
            </a:pPr>
            <a:r>
              <a:rPr lang="en-US" sz="1400" dirty="0" smtClean="0"/>
              <a:t>NCVS</a:t>
            </a:r>
          </a:p>
          <a:p>
            <a:pPr eaLnBrk="1" hangingPunct="1">
              <a:lnSpc>
                <a:spcPct val="80000"/>
              </a:lnSpc>
              <a:buFontTx/>
              <a:buNone/>
            </a:pPr>
            <a:r>
              <a:rPr lang="en-US" sz="1400" dirty="0" smtClean="0"/>
              <a:t>	</a:t>
            </a:r>
            <a:r>
              <a:rPr lang="en-US" sz="1200" dirty="0" smtClean="0"/>
              <a:t>1,300,000 attempted burglaries when someone was at home</a:t>
            </a:r>
          </a:p>
          <a:p>
            <a:pPr eaLnBrk="1" hangingPunct="1">
              <a:lnSpc>
                <a:spcPct val="80000"/>
              </a:lnSpc>
              <a:buFontTx/>
              <a:buNone/>
            </a:pPr>
            <a:endParaRPr lang="en-US" sz="1200" dirty="0" smtClean="0"/>
          </a:p>
          <a:p>
            <a:pPr eaLnBrk="1" hangingPunct="1">
              <a:lnSpc>
                <a:spcPct val="80000"/>
              </a:lnSpc>
              <a:buFontTx/>
              <a:buNone/>
            </a:pPr>
            <a:r>
              <a:rPr lang="en-US" sz="1200" dirty="0" smtClean="0"/>
              <a:t>Atlanta Police Department Record Review</a:t>
            </a:r>
          </a:p>
          <a:p>
            <a:pPr eaLnBrk="1" hangingPunct="1">
              <a:lnSpc>
                <a:spcPct val="80000"/>
              </a:lnSpc>
              <a:buFontTx/>
              <a:buNone/>
            </a:pPr>
            <a:r>
              <a:rPr lang="en-US" sz="1200" dirty="0" smtClean="0"/>
              <a:t>	198 home invasions</a:t>
            </a:r>
          </a:p>
          <a:p>
            <a:pPr eaLnBrk="1" hangingPunct="1">
              <a:lnSpc>
                <a:spcPct val="80000"/>
              </a:lnSpc>
              <a:buFontTx/>
              <a:buNone/>
            </a:pPr>
            <a:r>
              <a:rPr lang="en-US" sz="1200" dirty="0" smtClean="0"/>
              <a:t>Six cases criminal retrieves homeowner’s firearm</a:t>
            </a:r>
          </a:p>
          <a:p>
            <a:pPr eaLnBrk="1" hangingPunct="1">
              <a:lnSpc>
                <a:spcPct val="80000"/>
              </a:lnSpc>
              <a:buFontTx/>
              <a:buNone/>
            </a:pPr>
            <a:r>
              <a:rPr lang="en-US" sz="1200" dirty="0" smtClean="0"/>
              <a:t>Three</a:t>
            </a:r>
            <a:r>
              <a:rPr lang="en-US" sz="1200" baseline="0" dirty="0" smtClean="0"/>
              <a:t> </a:t>
            </a:r>
            <a:r>
              <a:rPr lang="en-US" sz="1200" dirty="0" smtClean="0"/>
              <a:t>cases self-defense gun use</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609B9196-F8BF-4E96-A0CA-4AEDBF7844C3}" type="slidenum">
              <a:rPr lang="en-US" smtClean="0"/>
              <a:pPr/>
              <a:t>76</a:t>
            </a:fld>
            <a:endParaRPr lang="en-US" dirty="0"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buFontTx/>
              <a:buNone/>
            </a:pPr>
            <a:r>
              <a:rPr lang="en-US" dirty="0" smtClean="0"/>
              <a:t># of Bad Guys wounded:</a:t>
            </a:r>
          </a:p>
          <a:p>
            <a:pPr eaLnBrk="1" hangingPunct="1">
              <a:buFontTx/>
              <a:buNone/>
            </a:pPr>
            <a:r>
              <a:rPr lang="en-US" dirty="0" smtClean="0"/>
              <a:t>			207,000</a:t>
            </a:r>
          </a:p>
          <a:p>
            <a:pPr eaLnBrk="1" hangingPunct="1">
              <a:buFontTx/>
              <a:buNone/>
            </a:pPr>
            <a:endParaRPr lang="en-US" dirty="0" smtClean="0"/>
          </a:p>
          <a:p>
            <a:pPr eaLnBrk="1" hangingPunct="1">
              <a:buFontTx/>
              <a:buNone/>
            </a:pPr>
            <a:r>
              <a:rPr lang="en-US" dirty="0" smtClean="0"/>
              <a:t># of nonfatal (emergency dept.) and fatal gunshot wounds:</a:t>
            </a:r>
          </a:p>
          <a:p>
            <a:pPr eaLnBrk="1" hangingPunct="1">
              <a:buFontTx/>
              <a:buNone/>
            </a:pPr>
            <a:r>
              <a:rPr lang="en-US" dirty="0" smtClean="0"/>
              <a:t>			130,000</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Public Health Approach</a:t>
            </a:r>
          </a:p>
          <a:p>
            <a:endParaRPr lang="en-US" dirty="0" smtClean="0"/>
          </a:p>
          <a:p>
            <a:pPr marL="609600" indent="-609600" eaLnBrk="1" hangingPunct="1">
              <a:buFontTx/>
              <a:buAutoNum type="arabicPeriod"/>
            </a:pPr>
            <a:r>
              <a:rPr lang="en-US" dirty="0" smtClean="0"/>
              <a:t>Prevention (proactive vs. reactive)</a:t>
            </a:r>
          </a:p>
          <a:p>
            <a:pPr marL="609600" indent="-609600" eaLnBrk="1" hangingPunct="1">
              <a:buFontTx/>
              <a:buAutoNum type="arabicPeriod"/>
            </a:pPr>
            <a:r>
              <a:rPr lang="en-US" dirty="0" smtClean="0"/>
              <a:t>Community (vs. one at a time)</a:t>
            </a:r>
          </a:p>
          <a:p>
            <a:pPr marL="609600" indent="-609600" eaLnBrk="1" hangingPunct="1">
              <a:buFontTx/>
              <a:buAutoNum type="arabicPeriod"/>
            </a:pPr>
            <a:r>
              <a:rPr lang="en-US" dirty="0" smtClean="0"/>
              <a:t>No-fault/blame</a:t>
            </a:r>
          </a:p>
          <a:p>
            <a:pPr marL="609600" indent="-609600" eaLnBrk="1" hangingPunct="1">
              <a:buFontTx/>
              <a:buAutoNum type="arabicPeriod"/>
            </a:pPr>
            <a:r>
              <a:rPr lang="en-US" dirty="0" smtClean="0"/>
              <a:t>Systems approach</a:t>
            </a:r>
          </a:p>
          <a:p>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F0D928A5-A36F-49F2-8FDC-2BF4792C9427}" type="slidenum">
              <a:rPr lang="en-US" smtClean="0"/>
              <a:pPr/>
              <a:t>77</a:t>
            </a:fld>
            <a:endParaRPr lang="en-US" dirty="0"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470ECF0E-4D0B-48CD-A3FE-39E77AB25722}" type="slidenum">
              <a:rPr lang="en-US" smtClean="0"/>
              <a:pPr/>
              <a:t>78</a:t>
            </a:fld>
            <a:endParaRPr lang="en-US" dirty="0"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r>
              <a:rPr lang="en-US" sz="1200" dirty="0" smtClean="0"/>
              <a:t>Newspaper Reports of Shooting Incidents</a:t>
            </a:r>
          </a:p>
          <a:p>
            <a:pPr eaLnBrk="1" hangingPunct="1"/>
            <a:endParaRPr lang="en-US" sz="1200" dirty="0" smtClean="0"/>
          </a:p>
          <a:p>
            <a:pPr eaLnBrk="1" hangingPunct="1">
              <a:buFontTx/>
              <a:buNone/>
            </a:pPr>
            <a:r>
              <a:rPr lang="en-US" dirty="0" smtClean="0"/>
              <a:t>-Arizona-</a:t>
            </a:r>
          </a:p>
          <a:p>
            <a:pPr eaLnBrk="1" hangingPunct="1">
              <a:buFontTx/>
              <a:buNone/>
            </a:pPr>
            <a:r>
              <a:rPr lang="en-US" sz="1600" dirty="0" smtClean="0"/>
              <a:t>	</a:t>
            </a:r>
            <a:r>
              <a:rPr lang="en-US" sz="1200" dirty="0" smtClean="0"/>
              <a:t>Estimate	      236 guns fired in self-defense</a:t>
            </a:r>
          </a:p>
          <a:p>
            <a:pPr eaLnBrk="1" hangingPunct="1">
              <a:buFontTx/>
              <a:buNone/>
            </a:pPr>
            <a:r>
              <a:rPr lang="en-US" sz="1200" dirty="0" smtClean="0"/>
              <a:t>			      98 killings or wounds</a:t>
            </a:r>
          </a:p>
          <a:p>
            <a:pPr eaLnBrk="1" hangingPunct="1">
              <a:buFontTx/>
              <a:buNone/>
            </a:pPr>
            <a:endParaRPr lang="en-US" sz="1200" dirty="0" smtClean="0"/>
          </a:p>
          <a:p>
            <a:pPr eaLnBrk="1" hangingPunct="1">
              <a:buFontTx/>
              <a:buNone/>
            </a:pPr>
            <a:r>
              <a:rPr lang="en-US" sz="1200" dirty="0" smtClean="0"/>
              <a:t>	Actual	      Two</a:t>
            </a:r>
            <a:r>
              <a:rPr lang="en-US" sz="1200" baseline="0" dirty="0" smtClean="0"/>
              <a:t> </a:t>
            </a:r>
            <a:r>
              <a:rPr lang="en-US" sz="1200" dirty="0" smtClean="0"/>
              <a:t>cases, both irresponsible gun use</a:t>
            </a:r>
          </a:p>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E5176B7B-842F-435E-8558-C007724BC996}" type="slidenum">
              <a:rPr lang="en-US" smtClean="0"/>
              <a:pPr/>
              <a:t>79</a:t>
            </a:fld>
            <a:endParaRPr lang="en-US" dirty="0"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r>
              <a:rPr lang="en-US" sz="1200" dirty="0" smtClean="0"/>
              <a:t>3. Without Self-Defense Gun Use</a:t>
            </a:r>
          </a:p>
          <a:p>
            <a:pPr eaLnBrk="1" hangingPunct="1"/>
            <a:endParaRPr lang="en-US" sz="1200" dirty="0" smtClean="0"/>
          </a:p>
          <a:p>
            <a:pPr eaLnBrk="1" hangingPunct="1">
              <a:lnSpc>
                <a:spcPct val="90000"/>
              </a:lnSpc>
              <a:buFontTx/>
              <a:buNone/>
            </a:pPr>
            <a:r>
              <a:rPr lang="en-US" dirty="0" smtClean="0"/>
              <a:t>392,000 – Someone almost certainly would have been killed</a:t>
            </a:r>
          </a:p>
          <a:p>
            <a:pPr eaLnBrk="1" hangingPunct="1">
              <a:lnSpc>
                <a:spcPct val="90000"/>
              </a:lnSpc>
              <a:buFontTx/>
              <a:buNone/>
            </a:pPr>
            <a:endParaRPr lang="en-US" dirty="0" smtClean="0"/>
          </a:p>
          <a:p>
            <a:pPr eaLnBrk="1" hangingPunct="1">
              <a:lnSpc>
                <a:spcPct val="90000"/>
              </a:lnSpc>
              <a:buFontTx/>
              <a:buNone/>
            </a:pPr>
            <a:r>
              <a:rPr lang="en-US" dirty="0" smtClean="0"/>
              <a:t>355,000 – Someone probably would have been killed</a:t>
            </a:r>
          </a:p>
          <a:p>
            <a:pPr eaLnBrk="1" hangingPunct="1">
              <a:lnSpc>
                <a:spcPct val="90000"/>
              </a:lnSpc>
              <a:buFontTx/>
              <a:buNone/>
            </a:pPr>
            <a:endParaRPr lang="en-US" dirty="0" smtClean="0"/>
          </a:p>
          <a:p>
            <a:pPr eaLnBrk="1" hangingPunct="1">
              <a:lnSpc>
                <a:spcPct val="90000"/>
              </a:lnSpc>
              <a:buFontTx/>
              <a:buNone/>
            </a:pPr>
            <a:r>
              <a:rPr lang="en-US" dirty="0" smtClean="0"/>
              <a:t>405,000 – Someone might have been killed</a:t>
            </a:r>
          </a:p>
          <a:p>
            <a:pPr eaLnBrk="1" hangingPunct="1">
              <a:lnSpc>
                <a:spcPct val="90000"/>
              </a:lnSpc>
              <a:buFontTx/>
              <a:buNone/>
            </a:pPr>
            <a:endParaRPr lang="en-US" dirty="0" smtClean="0"/>
          </a:p>
          <a:p>
            <a:pPr algn="l" eaLnBrk="1" hangingPunct="1">
              <a:lnSpc>
                <a:spcPct val="90000"/>
              </a:lnSpc>
              <a:buFontTx/>
              <a:buNone/>
            </a:pPr>
            <a:r>
              <a:rPr lang="en-US" sz="1600" dirty="0" smtClean="0"/>
              <a:t>27,000 homicides</a:t>
            </a:r>
          </a:p>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94AD9FD2-04DE-4EAD-8A16-AC471371B199}" type="slidenum">
              <a:rPr lang="en-US" smtClean="0"/>
              <a:pPr/>
              <a:t>80</a:t>
            </a:fld>
            <a:endParaRPr lang="en-US" dirty="0"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lnSpc>
                <a:spcPct val="90000"/>
              </a:lnSpc>
              <a:buFontTx/>
              <a:buNone/>
            </a:pPr>
            <a:r>
              <a:rPr lang="en-US" sz="1200" dirty="0" smtClean="0"/>
              <a:t>4) Are respondents afraid to report self-defense gun use to NCVS interviewers due to illegal gun carrying (but unafraid to report these events to the police)?</a:t>
            </a:r>
          </a:p>
          <a:p>
            <a:pPr eaLnBrk="1" hangingPunct="1">
              <a:lnSpc>
                <a:spcPct val="90000"/>
              </a:lnSpc>
              <a:buFontTx/>
              <a:buNone/>
            </a:pPr>
            <a:endParaRPr lang="en-US" sz="1200" dirty="0" smtClean="0"/>
          </a:p>
          <a:p>
            <a:pPr eaLnBrk="1" hangingPunct="1">
              <a:lnSpc>
                <a:spcPct val="90000"/>
              </a:lnSpc>
              <a:buFontTx/>
              <a:buNone/>
            </a:pPr>
            <a:r>
              <a:rPr lang="en-US" sz="1200" b="1" dirty="0" smtClean="0"/>
              <a:t>Hypothesis:</a:t>
            </a:r>
          </a:p>
          <a:p>
            <a:pPr eaLnBrk="1" hangingPunct="1">
              <a:lnSpc>
                <a:spcPct val="90000"/>
              </a:lnSpc>
              <a:buFontTx/>
              <a:buNone/>
            </a:pPr>
            <a:r>
              <a:rPr lang="en-US" sz="1200" dirty="0" smtClean="0"/>
              <a:t>Relative to private surveys, on NCVS, weapons used in self-defense should disproportionately be </a:t>
            </a:r>
            <a:r>
              <a:rPr lang="en-US" sz="1200" dirty="0" err="1" smtClean="0"/>
              <a:t>nonguns</a:t>
            </a:r>
            <a:r>
              <a:rPr lang="en-US" sz="1200" dirty="0" smtClean="0"/>
              <a:t>.</a:t>
            </a:r>
            <a:br>
              <a:rPr lang="en-US" sz="1200" dirty="0" smtClean="0"/>
            </a:br>
            <a:endParaRPr lang="en-US" sz="1200" dirty="0" smtClean="0"/>
          </a:p>
          <a:p>
            <a:pPr eaLnBrk="1" hangingPunct="1">
              <a:lnSpc>
                <a:spcPct val="90000"/>
              </a:lnSpc>
              <a:buFontTx/>
              <a:buNone/>
            </a:pPr>
            <a:r>
              <a:rPr lang="en-US" sz="1200" b="1" dirty="0" smtClean="0"/>
              <a:t>Hypothesis:</a:t>
            </a:r>
          </a:p>
          <a:p>
            <a:pPr eaLnBrk="1" hangingPunct="1">
              <a:lnSpc>
                <a:spcPct val="90000"/>
              </a:lnSpc>
              <a:buFontTx/>
              <a:buNone/>
            </a:pPr>
            <a:r>
              <a:rPr lang="en-US" sz="1200" dirty="0" smtClean="0"/>
              <a:t>Relative to private surveys, on NCVS, self-defense with gun should occur disproportionately at home (where there is no problem of illegal carrying.)</a:t>
            </a:r>
          </a:p>
          <a:p>
            <a:pPr eaLnBrk="1" hangingPunct="1"/>
            <a:endParaRPr lang="en-US"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AEEE52A5-1EDA-4B67-90DA-F01722A7EF81}" type="slidenum">
              <a:rPr lang="en-US" smtClean="0"/>
              <a:pPr/>
              <a:t>81</a:t>
            </a:fld>
            <a:endParaRPr lang="en-US" dirty="0"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dirty="0" smtClean="0"/>
              <a:t>Conclusion</a:t>
            </a:r>
          </a:p>
          <a:p>
            <a:pPr eaLnBrk="1" hangingPunct="1"/>
            <a:endParaRPr lang="en-US" dirty="0" smtClean="0"/>
          </a:p>
          <a:p>
            <a:pPr eaLnBrk="1" hangingPunct="1">
              <a:buFontTx/>
              <a:buNone/>
            </a:pPr>
            <a:r>
              <a:rPr lang="en-US" dirty="0" smtClean="0"/>
              <a:t>Two possibilities:</a:t>
            </a:r>
          </a:p>
          <a:p>
            <a:pPr eaLnBrk="1" hangingPunct="1">
              <a:buFontTx/>
              <a:buNone/>
            </a:pPr>
            <a:endParaRPr lang="en-US" dirty="0" smtClean="0"/>
          </a:p>
          <a:p>
            <a:pPr eaLnBrk="1" hangingPunct="1">
              <a:buFontTx/>
              <a:buNone/>
            </a:pPr>
            <a:r>
              <a:rPr lang="en-US" dirty="0" smtClean="0"/>
              <a:t>If private survey respondents are completely accurate, other data sources are COMPLETELY wrong.</a:t>
            </a:r>
          </a:p>
          <a:p>
            <a:pPr eaLnBrk="1" hangingPunct="1">
              <a:buFontTx/>
              <a:buNone/>
            </a:pPr>
            <a:endParaRPr lang="en-US" dirty="0" smtClean="0"/>
          </a:p>
          <a:p>
            <a:pPr eaLnBrk="1" hangingPunct="1">
              <a:buFontTx/>
              <a:buNone/>
            </a:pPr>
            <a:r>
              <a:rPr lang="en-US" dirty="0" smtClean="0"/>
              <a:t>If other data sources are reasonably correct, private surveys results off by 1%</a:t>
            </a:r>
          </a:p>
          <a:p>
            <a:pPr eaLnBrk="1" hangingPunct="1">
              <a:buFontTx/>
              <a:buNone/>
            </a:pPr>
            <a:r>
              <a:rPr lang="en-US" sz="1000" dirty="0" smtClean="0"/>
              <a:t>(e.g., if actual rate was not 1.3%, but 0.3%, or 2 million fewer incidents)</a:t>
            </a:r>
          </a:p>
          <a:p>
            <a:pPr eaLnBrk="1" hangingPunct="1"/>
            <a:endParaRPr lang="en-U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4A2012FB-53DB-44A5-A502-53C72BA7A383}" type="slidenum">
              <a:rPr lang="en-US" smtClean="0"/>
              <a:pPr/>
              <a:t>82</a:t>
            </a:fld>
            <a:endParaRPr lang="en-US" dirty="0"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algn="l" eaLnBrk="1" hangingPunct="1">
              <a:buFontTx/>
              <a:buNone/>
            </a:pPr>
            <a:r>
              <a:rPr lang="en-US" sz="1200" dirty="0" smtClean="0"/>
              <a:t>More self-defense gun uses than criminal gun uses?</a:t>
            </a:r>
          </a:p>
          <a:p>
            <a:pPr algn="l" eaLnBrk="1" hangingPunct="1">
              <a:buFontTx/>
              <a:buNone/>
            </a:pPr>
            <a:endParaRPr lang="en-US" sz="1200" dirty="0" smtClean="0"/>
          </a:p>
          <a:p>
            <a:pPr algn="l" eaLnBrk="1" hangingPunct="1">
              <a:buFontTx/>
              <a:buNone/>
            </a:pPr>
            <a:r>
              <a:rPr lang="en-US" sz="1200" dirty="0" smtClean="0"/>
              <a:t>“Guns are used for defensive purposes about five times as often as they are used for crimes.” </a:t>
            </a:r>
            <a:r>
              <a:rPr lang="en-US" dirty="0" smtClean="0"/>
              <a:t>John Lott</a:t>
            </a:r>
            <a:r>
              <a:rPr lang="en-US" baseline="0" dirty="0" smtClean="0"/>
              <a:t> </a:t>
            </a:r>
            <a:r>
              <a:rPr lang="en-US" dirty="0" smtClean="0"/>
              <a:t>(Gary </a:t>
            </a:r>
            <a:r>
              <a:rPr lang="en-US" dirty="0" err="1" smtClean="0"/>
              <a:t>Kleck</a:t>
            </a:r>
            <a:r>
              <a:rPr lang="en-US" dirty="0" smtClean="0"/>
              <a:t>)</a:t>
            </a:r>
          </a:p>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2619F740-F78F-4FA1-B2D8-0C717559763E}" type="slidenum">
              <a:rPr lang="en-US" smtClean="0"/>
              <a:pPr/>
              <a:t>83</a:t>
            </a:fld>
            <a:endParaRPr lang="en-US" dirty="0"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lnSpc>
                <a:spcPct val="80000"/>
              </a:lnSpc>
              <a:buFontTx/>
              <a:buNone/>
            </a:pPr>
            <a:r>
              <a:rPr lang="en-US" sz="1200" dirty="0" smtClean="0"/>
              <a:t>May 2000, Gallup</a:t>
            </a:r>
          </a:p>
          <a:p>
            <a:pPr eaLnBrk="1" hangingPunct="1">
              <a:lnSpc>
                <a:spcPct val="80000"/>
              </a:lnSpc>
              <a:buFontTx/>
              <a:buNone/>
            </a:pPr>
            <a:r>
              <a:rPr lang="en-US" sz="1200" dirty="0" smtClean="0"/>
              <a:t>“Not including military combat, have you ever used a gun to defend yourself either by firing it or threatening to fire it?”</a:t>
            </a:r>
            <a:r>
              <a:rPr lang="en-US" sz="1200" baseline="0" dirty="0" smtClean="0"/>
              <a:t> </a:t>
            </a:r>
            <a:r>
              <a:rPr lang="en-US" sz="1200" dirty="0" smtClean="0"/>
              <a:t>7%</a:t>
            </a:r>
          </a:p>
          <a:p>
            <a:pPr eaLnBrk="1" hangingPunct="1">
              <a:lnSpc>
                <a:spcPct val="80000"/>
              </a:lnSpc>
              <a:buFontTx/>
              <a:buNone/>
            </a:pPr>
            <a:endParaRPr lang="en-US" sz="1200" dirty="0" smtClean="0"/>
          </a:p>
          <a:p>
            <a:pPr eaLnBrk="1" hangingPunct="1">
              <a:lnSpc>
                <a:spcPct val="80000"/>
              </a:lnSpc>
              <a:buFontTx/>
              <a:buNone/>
            </a:pPr>
            <a:r>
              <a:rPr lang="en-US" sz="1200" dirty="0" smtClean="0"/>
              <a:t>May 2000, </a:t>
            </a:r>
            <a:r>
              <a:rPr lang="en-US" sz="1200" i="1" dirty="0" smtClean="0"/>
              <a:t>Washington Post</a:t>
            </a:r>
          </a:p>
          <a:p>
            <a:pPr eaLnBrk="1" hangingPunct="1">
              <a:lnSpc>
                <a:spcPct val="80000"/>
              </a:lnSpc>
              <a:buFontTx/>
              <a:buNone/>
            </a:pPr>
            <a:r>
              <a:rPr lang="en-US" sz="1200" dirty="0" smtClean="0"/>
              <a:t>“Not counting military service, have you ever been threatened with a gun or shot at?” 23% (9% shot at)</a:t>
            </a:r>
          </a:p>
          <a:p>
            <a:pPr eaLnBrk="1" hangingPunct="1"/>
            <a:endParaRPr lang="en-US"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DF545276-7A38-42E2-881F-463430E32E9C}" type="slidenum">
              <a:rPr lang="en-US" smtClean="0"/>
              <a:pPr/>
              <a:t>84</a:t>
            </a:fld>
            <a:endParaRPr lang="en-US" dirty="0"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buFontTx/>
              <a:buNone/>
            </a:pPr>
            <a:r>
              <a:rPr lang="en-US" dirty="0" smtClean="0"/>
              <a:t>Harvard Injury Control Research Center Self-Defense Studies</a:t>
            </a:r>
          </a:p>
          <a:p>
            <a:pPr eaLnBrk="1" hangingPunct="1">
              <a:buFontTx/>
              <a:buNone/>
            </a:pPr>
            <a:endParaRPr lang="en-US" sz="1200" dirty="0" smtClean="0"/>
          </a:p>
          <a:p>
            <a:pPr eaLnBrk="1" hangingPunct="1">
              <a:buFontTx/>
              <a:buNone/>
            </a:pPr>
            <a:r>
              <a:rPr lang="en-US" sz="1200" dirty="0" smtClean="0"/>
              <a:t>Three national random telephone surveys	</a:t>
            </a:r>
          </a:p>
          <a:p>
            <a:pPr eaLnBrk="1" hangingPunct="1">
              <a:buFontTx/>
              <a:buNone/>
            </a:pPr>
            <a:r>
              <a:rPr lang="en-US" sz="1200" dirty="0" smtClean="0"/>
              <a:t>	1994	800 gun owners</a:t>
            </a:r>
          </a:p>
          <a:p>
            <a:pPr eaLnBrk="1" hangingPunct="1">
              <a:buFontTx/>
              <a:buNone/>
            </a:pPr>
            <a:r>
              <a:rPr lang="en-US" sz="1200" dirty="0" smtClean="0"/>
              <a:t>	1996	1,900 adults</a:t>
            </a:r>
          </a:p>
          <a:p>
            <a:pPr eaLnBrk="1" hangingPunct="1">
              <a:buFontTx/>
              <a:buNone/>
            </a:pPr>
            <a:r>
              <a:rPr lang="en-US" sz="1200" dirty="0" smtClean="0"/>
              <a:t>	1999	2,500 adults</a:t>
            </a:r>
          </a:p>
          <a:p>
            <a:pPr eaLnBrk="1" hangingPunct="1">
              <a:buFontTx/>
              <a:buNone/>
            </a:pPr>
            <a:r>
              <a:rPr lang="en-US" sz="1200" dirty="0" smtClean="0"/>
              <a:t>One study of California adolescents	</a:t>
            </a:r>
          </a:p>
          <a:p>
            <a:pPr eaLnBrk="1" hangingPunct="1">
              <a:buFontTx/>
              <a:buNone/>
            </a:pPr>
            <a:r>
              <a:rPr lang="en-US" sz="1200" dirty="0" smtClean="0"/>
              <a:t>	2001	6,000 adolescents</a:t>
            </a:r>
          </a:p>
          <a:p>
            <a:pPr eaLnBrk="1" hangingPunct="1"/>
            <a:endParaRPr lang="en-US"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3AA443D3-ADA3-40DC-ABD2-9B4FF08E18CF}" type="slidenum">
              <a:rPr lang="en-US" smtClean="0"/>
              <a:pPr/>
              <a:t>85</a:t>
            </a:fld>
            <a:endParaRPr lang="en-US" dirty="0"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8E1A83A5-0D3E-44CA-A95C-8A8075C05615}" type="slidenum">
              <a:rPr lang="en-US" smtClean="0"/>
              <a:pPr/>
              <a:t>86</a:t>
            </a:fld>
            <a:endParaRPr lang="en-US" dirty="0"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algn="l" eaLnBrk="1" hangingPunct="1">
              <a:lnSpc>
                <a:spcPct val="90000"/>
              </a:lnSpc>
              <a:buFontTx/>
              <a:buNone/>
            </a:pPr>
            <a:r>
              <a:rPr lang="en-US" dirty="0" smtClean="0"/>
              <a:t>California adolescents, 2001 </a:t>
            </a:r>
          </a:p>
          <a:p>
            <a:pPr algn="l" eaLnBrk="1" hangingPunct="1">
              <a:lnSpc>
                <a:spcPct val="90000"/>
              </a:lnSpc>
              <a:buFontTx/>
              <a:buNone/>
            </a:pPr>
            <a:r>
              <a:rPr lang="en-US" dirty="0" smtClean="0"/>
              <a:t>(12-17 years old)</a:t>
            </a:r>
          </a:p>
          <a:p>
            <a:pPr algn="l" eaLnBrk="1" hangingPunct="1">
              <a:lnSpc>
                <a:spcPct val="90000"/>
              </a:lnSpc>
              <a:buFontTx/>
              <a:buNone/>
            </a:pPr>
            <a:r>
              <a:rPr lang="en-US" sz="1400" i="1" dirty="0" smtClean="0"/>
              <a:t>n</a:t>
            </a:r>
            <a:r>
              <a:rPr lang="en-US" sz="1400" dirty="0" smtClean="0"/>
              <a:t> = 5,800</a:t>
            </a:r>
          </a:p>
          <a:p>
            <a:pPr algn="l">
              <a:spcBef>
                <a:spcPct val="50000"/>
              </a:spcBef>
            </a:pPr>
            <a:r>
              <a:rPr lang="en-US" sz="1400" dirty="0" smtClean="0"/>
              <a:t>Gun threats 	200	Self-defense gun uses	15</a:t>
            </a:r>
          </a:p>
          <a:p>
            <a:pPr algn="l">
              <a:spcBef>
                <a:spcPct val="50000"/>
              </a:spcBef>
            </a:pPr>
            <a:endParaRPr lang="en-US" sz="1400" dirty="0" smtClean="0"/>
          </a:p>
          <a:p>
            <a:r>
              <a:rPr lang="en-US" sz="1400" dirty="0" smtClean="0"/>
              <a:t>Majority of self-defense gun users:</a:t>
            </a:r>
          </a:p>
          <a:p>
            <a:endParaRPr lang="en-US" sz="1400" dirty="0" smtClean="0"/>
          </a:p>
          <a:p>
            <a:r>
              <a:rPr lang="en-US" sz="1400" dirty="0" smtClean="0"/>
              <a:t>Smoke</a:t>
            </a:r>
          </a:p>
          <a:p>
            <a:r>
              <a:rPr lang="en-US" sz="1400" dirty="0" smtClean="0"/>
              <a:t>Binge drink</a:t>
            </a:r>
          </a:p>
          <a:p>
            <a:r>
              <a:rPr lang="en-US" sz="1400" dirty="0" smtClean="0"/>
              <a:t>Threaten others</a:t>
            </a:r>
          </a:p>
          <a:p>
            <a:r>
              <a:rPr lang="en-US" sz="1400" dirty="0" smtClean="0"/>
              <a:t>Have gun(s) in home</a:t>
            </a:r>
          </a:p>
          <a:p>
            <a:endParaRPr lang="en-US" sz="1200" dirty="0" smtClean="0"/>
          </a:p>
          <a:p>
            <a:pPr algn="l">
              <a:spcBef>
                <a:spcPct val="50000"/>
              </a:spcBef>
            </a:pPr>
            <a:endParaRPr lang="en-US" sz="1400" dirty="0" smtClean="0"/>
          </a:p>
          <a:p>
            <a:pPr algn="l">
              <a:spcBef>
                <a:spcPct val="50000"/>
              </a:spcBef>
            </a:pPr>
            <a:endParaRPr lang="en-US" sz="1400" dirty="0" smtClean="0"/>
          </a:p>
          <a:p>
            <a:pPr algn="l" eaLnBrk="1" hangingPunct="1">
              <a:lnSpc>
                <a:spcPct val="90000"/>
              </a:lnSpc>
              <a:buFontTx/>
              <a:buNone/>
            </a:pPr>
            <a:endParaRPr lang="en-US" sz="1400" dirty="0" smtClean="0"/>
          </a:p>
          <a:p>
            <a:pPr algn="l"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Motor Vehicles</a:t>
            </a:r>
          </a:p>
          <a:p>
            <a:endParaRPr lang="en-US" dirty="0" smtClean="0"/>
          </a:p>
          <a:p>
            <a:pPr eaLnBrk="1" hangingPunct="1">
              <a:buFontTx/>
              <a:buNone/>
            </a:pPr>
            <a:r>
              <a:rPr lang="en-US" sz="1200" dirty="0" smtClean="0"/>
              <a:t>Most motor vehicle </a:t>
            </a:r>
            <a:r>
              <a:rPr lang="en-US" sz="1200" i="1" dirty="0" smtClean="0"/>
              <a:t>deaths </a:t>
            </a:r>
            <a:r>
              <a:rPr lang="en-US" sz="1200" dirty="0" smtClean="0"/>
              <a:t>are associated with clear and deliberate unlawful behavior by motorists </a:t>
            </a:r>
            <a:endParaRPr lang="en-US" sz="1050" dirty="0" smtClean="0"/>
          </a:p>
          <a:p>
            <a:pPr eaLnBrk="1" hangingPunct="1">
              <a:buFontTx/>
              <a:buNone/>
            </a:pPr>
            <a:r>
              <a:rPr lang="en-US" sz="1050" dirty="0" smtClean="0"/>
              <a:t>(e.g., speeding, drunk driving, running red lights)</a:t>
            </a:r>
            <a:endParaRPr lang="en-US" sz="1050" i="1" dirty="0" smtClean="0"/>
          </a:p>
          <a:p>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Ever used gun in self-defense</a:t>
            </a:r>
            <a:br>
              <a:rPr lang="en-US" sz="1200" dirty="0" smtClean="0"/>
            </a:br>
            <a:r>
              <a:rPr lang="en-US" sz="1050" dirty="0" smtClean="0"/>
              <a:t>(</a:t>
            </a:r>
            <a:r>
              <a:rPr lang="en-US" sz="1050" i="1" dirty="0" smtClean="0"/>
              <a:t>N</a:t>
            </a:r>
            <a:r>
              <a:rPr lang="en-US" sz="1050" dirty="0" smtClean="0"/>
              <a:t>=5,801)</a:t>
            </a:r>
          </a:p>
          <a:p>
            <a:endParaRPr lang="en-US" sz="1050" dirty="0" smtClean="0"/>
          </a:p>
          <a:p>
            <a:r>
              <a:rPr lang="en-US" sz="1200" dirty="0" smtClean="0"/>
              <a:t>Overall</a:t>
            </a:r>
          </a:p>
          <a:p>
            <a:r>
              <a:rPr lang="en-US" sz="1200" dirty="0" smtClean="0"/>
              <a:t>    15 Instances                               0.3%</a:t>
            </a:r>
          </a:p>
          <a:p>
            <a:endParaRPr lang="en-US" sz="1200" dirty="0" smtClean="0"/>
          </a:p>
          <a:p>
            <a:endParaRPr lang="en-US" sz="1200" dirty="0" smtClean="0"/>
          </a:p>
          <a:p>
            <a:r>
              <a:rPr lang="en-US" sz="1200" dirty="0" smtClean="0"/>
              <a:t>Of these 15 adolescents</a:t>
            </a:r>
          </a:p>
          <a:p>
            <a:r>
              <a:rPr lang="en-US" sz="1200" dirty="0" smtClean="0"/>
              <a:t>             86% Smoke</a:t>
            </a:r>
          </a:p>
          <a:p>
            <a:r>
              <a:rPr lang="en-US" sz="1200" dirty="0" smtClean="0"/>
              <a:t>             71% Binge drink</a:t>
            </a:r>
          </a:p>
          <a:p>
            <a:r>
              <a:rPr lang="en-US" sz="1200" dirty="0" smtClean="0"/>
              <a:t>             73% Parents don’t know whereabouts</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8CF05C8-C6C6-40FE-A600-97976AF049A0}" type="slidenum">
              <a:rPr lang="en-US" smtClean="0"/>
              <a:pPr>
                <a:defRPr/>
              </a:pPr>
              <a:t>87</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9FB95966-EB8C-4FFF-9128-C47E2238EF6F}" type="slidenum">
              <a:rPr lang="en-US" smtClean="0"/>
              <a:pPr/>
              <a:t>88</a:t>
            </a:fld>
            <a:endParaRPr lang="en-US" dirty="0"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676D450B-F144-4EE1-B0F3-A43B579C6CE4}" type="slidenum">
              <a:rPr lang="en-US" smtClean="0"/>
              <a:pPr/>
              <a:t>89</a:t>
            </a:fld>
            <a:endParaRPr lang="en-US" dirty="0"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r>
              <a:rPr lang="en-US" sz="1200" dirty="0" smtClean="0"/>
              <a:t>Private Surveys</a:t>
            </a:r>
            <a:br>
              <a:rPr lang="en-US" sz="1200" dirty="0" smtClean="0"/>
            </a:br>
            <a:r>
              <a:rPr lang="en-US" sz="1200" dirty="0" smtClean="0"/>
              <a:t>Self-Defense Gun Use</a:t>
            </a:r>
          </a:p>
          <a:p>
            <a:pPr marL="533400" indent="-533400" eaLnBrk="1" hangingPunct="1">
              <a:buFontTx/>
              <a:buNone/>
            </a:pPr>
            <a:r>
              <a:rPr lang="en-US" sz="1200" b="1" dirty="0" smtClean="0"/>
              <a:t>Assume</a:t>
            </a:r>
            <a:r>
              <a:rPr lang="en-US" sz="1200" dirty="0" smtClean="0"/>
              <a:t> </a:t>
            </a:r>
          </a:p>
          <a:p>
            <a:pPr marL="533400" indent="-533400" eaLnBrk="1" hangingPunct="1">
              <a:buFontTx/>
              <a:buNone/>
            </a:pPr>
            <a:r>
              <a:rPr lang="en-US" sz="1200" dirty="0" smtClean="0"/>
              <a:t>	a) Gun ownership legal</a:t>
            </a:r>
          </a:p>
          <a:p>
            <a:pPr marL="533400" indent="-533400" eaLnBrk="1" hangingPunct="1">
              <a:buFontTx/>
              <a:buNone/>
            </a:pPr>
            <a:r>
              <a:rPr lang="en-US" sz="1200" dirty="0" smtClean="0"/>
              <a:t>	b) Gun carrying legal</a:t>
            </a:r>
          </a:p>
          <a:p>
            <a:pPr marL="533400" indent="-533400" eaLnBrk="1" hangingPunct="1">
              <a:buFontTx/>
              <a:buNone/>
            </a:pPr>
            <a:r>
              <a:rPr lang="en-US" sz="1200" dirty="0" smtClean="0"/>
              <a:t>	c) Descriptions accurate</a:t>
            </a:r>
          </a:p>
          <a:p>
            <a:pPr marL="533400" indent="-533400" eaLnBrk="1" hangingPunct="1">
              <a:buFontTx/>
              <a:buNone/>
            </a:pPr>
            <a:endParaRPr lang="en-US" sz="1200" dirty="0" smtClean="0"/>
          </a:p>
          <a:p>
            <a:pPr marL="533400" indent="-533400" eaLnBrk="1" hangingPunct="1">
              <a:buFontTx/>
              <a:buNone/>
            </a:pPr>
            <a:r>
              <a:rPr lang="en-US" sz="1200" b="1" dirty="0" smtClean="0"/>
              <a:t>Criminology students</a:t>
            </a:r>
          </a:p>
          <a:p>
            <a:pPr marL="533400" indent="-533400" eaLnBrk="1" hangingPunct="1">
              <a:buFontTx/>
              <a:buAutoNum type="arabicPeriod"/>
            </a:pPr>
            <a:r>
              <a:rPr lang="en-US" sz="1200" dirty="0" smtClean="0"/>
              <a:t>All hostile gun displays socially undesirable</a:t>
            </a:r>
          </a:p>
          <a:p>
            <a:pPr marL="533400" indent="-533400" eaLnBrk="1" hangingPunct="1">
              <a:buFontTx/>
              <a:buAutoNum type="arabicPeriod"/>
            </a:pPr>
            <a:r>
              <a:rPr lang="en-US" sz="1200" dirty="0" smtClean="0"/>
              <a:t>Most self-defense gun uses socially undesirable</a:t>
            </a:r>
          </a:p>
          <a:p>
            <a:pPr eaLnBrk="1" hangingPunct="1"/>
            <a:endParaRPr lang="en-US" sz="1200" dirty="0" smtClean="0"/>
          </a:p>
          <a:p>
            <a:pPr eaLnBrk="1" hangingPunct="1"/>
            <a:endParaRPr lang="en-US"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2015D91E-D2BE-4802-89C9-820C9ABAA8F0}" type="slidenum">
              <a:rPr lang="en-US" smtClean="0"/>
              <a:pPr/>
              <a:t>90</a:t>
            </a:fld>
            <a:endParaRPr lang="en-US" dirty="0"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buFontTx/>
              <a:buNone/>
            </a:pPr>
            <a:r>
              <a:rPr lang="en-US" b="1" dirty="0" smtClean="0"/>
              <a:t>Private Surveys: Self-Defense Gun Use</a:t>
            </a:r>
          </a:p>
          <a:p>
            <a:pPr eaLnBrk="1" hangingPunct="1">
              <a:buFontTx/>
              <a:buNone/>
            </a:pPr>
            <a:endParaRPr lang="en-US" dirty="0" smtClean="0"/>
          </a:p>
          <a:p>
            <a:pPr eaLnBrk="1" hangingPunct="1">
              <a:buFontTx/>
              <a:buNone/>
            </a:pPr>
            <a:r>
              <a:rPr lang="en-US" dirty="0" smtClean="0"/>
              <a:t>Criminal Court Judges</a:t>
            </a:r>
          </a:p>
          <a:p>
            <a:pPr eaLnBrk="1" hangingPunct="1">
              <a:buFontTx/>
              <a:buNone/>
            </a:pPr>
            <a:endParaRPr lang="en-US" dirty="0" smtClean="0"/>
          </a:p>
          <a:p>
            <a:pPr eaLnBrk="1" hangingPunct="1">
              <a:buFontTx/>
              <a:buNone/>
            </a:pPr>
            <a:r>
              <a:rPr lang="en-US" sz="1200" dirty="0" smtClean="0"/>
              <a:t>Most self-defense gun uses ILLEGAL</a:t>
            </a:r>
          </a:p>
          <a:p>
            <a:pPr eaLnBrk="1" hangingPunct="1">
              <a:buFontTx/>
              <a:buNone/>
            </a:pPr>
            <a:r>
              <a:rPr lang="en-US" sz="1200" dirty="0" smtClean="0"/>
              <a:t>even given self-presentation bias</a:t>
            </a:r>
          </a:p>
          <a:p>
            <a:pPr eaLnBrk="1" hangingPunct="1">
              <a:buFontTx/>
              <a:buNone/>
            </a:pPr>
            <a:endParaRPr lang="en-US" sz="1200" dirty="0" smtClean="0"/>
          </a:p>
          <a:p>
            <a:pPr eaLnBrk="1" hangingPunct="1">
              <a:buFontTx/>
              <a:buNone/>
            </a:pPr>
            <a:r>
              <a:rPr lang="en-US" sz="1200" dirty="0" smtClean="0"/>
              <a:t>		E.G.’s</a:t>
            </a:r>
          </a:p>
          <a:p>
            <a:pPr eaLnBrk="1" hangingPunct="1"/>
            <a:endParaRPr lang="en-US"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8F549C53-5C97-4072-AE5B-153C58F6D813}" type="slidenum">
              <a:rPr lang="en-US" smtClean="0"/>
              <a:pPr/>
              <a:t>91</a:t>
            </a:fld>
            <a:endParaRPr lang="en-US" dirty="0"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buFontTx/>
              <a:buNone/>
            </a:pPr>
            <a:endParaRPr lang="en-US" dirty="0" smtClean="0"/>
          </a:p>
          <a:p>
            <a:pPr eaLnBrk="1" hangingPunct="1">
              <a:buFontTx/>
              <a:buNone/>
            </a:pPr>
            <a:endParaRPr lang="en-US" dirty="0" smtClean="0"/>
          </a:p>
          <a:p>
            <a:pPr eaLnBrk="1" hangingPunct="1">
              <a:buFontTx/>
              <a:buNone/>
            </a:pPr>
            <a:r>
              <a:rPr lang="en-US" dirty="0" smtClean="0"/>
              <a:t>Opportunity</a:t>
            </a:r>
          </a:p>
          <a:p>
            <a:pPr eaLnBrk="1" hangingPunct="1">
              <a:buFontTx/>
              <a:buNone/>
            </a:pPr>
            <a:endParaRPr lang="en-US" dirty="0" smtClean="0"/>
          </a:p>
          <a:p>
            <a:pPr eaLnBrk="1" hangingPunct="1">
              <a:buFontTx/>
              <a:buNone/>
            </a:pPr>
            <a:r>
              <a:rPr lang="en-US" dirty="0" smtClean="0"/>
              <a:t>Over lifetime:</a:t>
            </a:r>
          </a:p>
          <a:p>
            <a:pPr eaLnBrk="1" hangingPunct="1">
              <a:buFontTx/>
              <a:buNone/>
            </a:pPr>
            <a:endParaRPr lang="en-US" dirty="0" smtClean="0"/>
          </a:p>
          <a:p>
            <a:pPr eaLnBrk="1" hangingPunct="1">
              <a:buFontTx/>
              <a:buNone/>
            </a:pPr>
            <a:r>
              <a:rPr lang="en-US" sz="1200" dirty="0" smtClean="0"/>
              <a:t>0-2 times could use gun appropriately in self-defense</a:t>
            </a:r>
          </a:p>
          <a:p>
            <a:pPr eaLnBrk="1" hangingPunct="1">
              <a:buFontTx/>
              <a:buNone/>
            </a:pPr>
            <a:endParaRPr lang="en-US" sz="1200" dirty="0" smtClean="0"/>
          </a:p>
          <a:p>
            <a:pPr eaLnBrk="1" hangingPunct="1">
              <a:buFontTx/>
              <a:buNone/>
            </a:pPr>
            <a:r>
              <a:rPr lang="en-US" sz="1200" dirty="0" smtClean="0"/>
              <a:t>Hundreds of times could use gun inappropriately</a:t>
            </a:r>
          </a:p>
          <a:p>
            <a:pPr eaLnBrk="1" hangingPunct="1">
              <a:buFontTx/>
              <a:buNone/>
            </a:pPr>
            <a:endParaRPr lang="en-US" sz="1200" dirty="0" smtClean="0"/>
          </a:p>
          <a:p>
            <a:pPr eaLnBrk="1" hangingPunct="1">
              <a:buFontTx/>
              <a:buNone/>
            </a:pPr>
            <a:r>
              <a:rPr lang="en-US" sz="1200" dirty="0" smtClean="0"/>
              <a:t>(Well-trained) police often use guns inappropriately </a:t>
            </a:r>
          </a:p>
          <a:p>
            <a:pPr eaLnBrk="1" hangingPunct="1"/>
            <a:endParaRPr lang="en-US"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7BC5EC38-5512-4747-977F-348FFC7138C6}" type="slidenum">
              <a:rPr lang="en-US" smtClean="0"/>
              <a:pPr/>
              <a:t>92</a:t>
            </a:fld>
            <a:endParaRPr lang="en-US" dirty="0"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xfrm>
            <a:off x="701849" y="4416426"/>
            <a:ext cx="5606703" cy="4183063"/>
          </a:xfrm>
          <a:noFill/>
          <a:ln/>
        </p:spPr>
        <p:txBody>
          <a:bodyPr/>
          <a:lstStyle/>
          <a:p>
            <a:pPr eaLnBrk="1" hangingPunct="1"/>
            <a:r>
              <a:rPr lang="en-US" dirty="0" smtClean="0"/>
              <a:t>Private Guns</a:t>
            </a:r>
            <a:br>
              <a:rPr lang="en-US" dirty="0" smtClean="0"/>
            </a:br>
            <a:r>
              <a:rPr lang="en-US" dirty="0" smtClean="0"/>
              <a:t>Public Health</a:t>
            </a:r>
          </a:p>
          <a:p>
            <a:pPr eaLnBrk="1" hangingPunct="1"/>
            <a:endParaRPr lang="en-US" dirty="0" smtClean="0"/>
          </a:p>
          <a:p>
            <a:r>
              <a:rPr lang="en-US" sz="1200" b="1" dirty="0" smtClean="0">
                <a:latin typeface="Arial Unicode MS" pitchFamily="34" charset="-128"/>
                <a:ea typeface="Arial Unicode MS" pitchFamily="34" charset="-128"/>
                <a:cs typeface="Arial Unicode MS" pitchFamily="34" charset="-128"/>
              </a:rPr>
              <a:t>David </a:t>
            </a:r>
            <a:r>
              <a:rPr lang="en-US" sz="1200" b="1" dirty="0" err="1" smtClean="0">
                <a:latin typeface="Arial Unicode MS" pitchFamily="34" charset="-128"/>
                <a:ea typeface="Arial Unicode MS" pitchFamily="34" charset="-128"/>
                <a:cs typeface="Arial Unicode MS" pitchFamily="34" charset="-128"/>
              </a:rPr>
              <a:t>Hemenway</a:t>
            </a:r>
            <a:endParaRPr lang="en-US" sz="1200" b="1" dirty="0" smtClean="0">
              <a:latin typeface="Arial Unicode MS" pitchFamily="34" charset="-128"/>
              <a:ea typeface="Arial Unicode MS" pitchFamily="34" charset="-128"/>
              <a:cs typeface="Arial Unicode MS" pitchFamily="34" charset="-128"/>
            </a:endParaRPr>
          </a:p>
          <a:p>
            <a:r>
              <a:rPr lang="en-US" sz="1200" b="1" dirty="0" smtClean="0">
                <a:latin typeface="Arial Unicode MS" pitchFamily="34" charset="-128"/>
                <a:ea typeface="Arial Unicode MS" pitchFamily="34" charset="-128"/>
                <a:cs typeface="Arial Unicode MS" pitchFamily="34" charset="-128"/>
              </a:rPr>
              <a:t>Harvard Injury Control Research Center</a:t>
            </a:r>
          </a:p>
          <a:p>
            <a:endParaRPr lang="en-US" sz="1200" b="1" dirty="0" smtClean="0">
              <a:latin typeface="Arial Unicode MS" pitchFamily="34" charset="-128"/>
              <a:ea typeface="Arial Unicode MS" pitchFamily="34" charset="-128"/>
              <a:cs typeface="Arial Unicode MS"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University of Michigan Press, 2006</a:t>
            </a:r>
          </a:p>
          <a:p>
            <a:endParaRPr lang="en-US" sz="1200" b="1" dirty="0" smtClean="0">
              <a:latin typeface="Arial Unicode MS" pitchFamily="34" charset="-128"/>
              <a:ea typeface="Arial Unicode MS" pitchFamily="34" charset="-128"/>
              <a:cs typeface="Arial Unicode MS" pitchFamily="34" charset="-128"/>
            </a:endParaRPr>
          </a:p>
          <a:p>
            <a:pPr eaLnBrk="1" hangingPunct="1"/>
            <a:r>
              <a:rPr lang="en-US" dirty="0" err="1" smtClean="0"/>
              <a:t>Hemenway</a:t>
            </a:r>
            <a:r>
              <a:rPr lang="en-US" dirty="0" smtClean="0"/>
              <a:t>, D. 2006. </a:t>
            </a:r>
            <a:r>
              <a:rPr lang="en-US" i="1" dirty="0" smtClean="0"/>
              <a:t>Private</a:t>
            </a:r>
            <a:r>
              <a:rPr lang="en-US" i="1" baseline="0" dirty="0" smtClean="0"/>
              <a:t> Guns, Public Health. </a:t>
            </a:r>
            <a:r>
              <a:rPr lang="en-US" i="0" baseline="0" dirty="0" smtClean="0"/>
              <a:t>Ann Arbor, Mich.: University of Michigan Press.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None/>
            </a:pPr>
            <a:r>
              <a:rPr lang="en-US" dirty="0" smtClean="0"/>
              <a:t>Emphasis also on</a:t>
            </a:r>
            <a:br>
              <a:rPr lang="en-US" dirty="0" smtClean="0"/>
            </a:br>
            <a:r>
              <a:rPr lang="en-US" dirty="0" smtClean="0"/>
              <a:t>	agent of injury – car</a:t>
            </a:r>
          </a:p>
          <a:p>
            <a:pPr eaLnBrk="1" hangingPunct="1">
              <a:buFontTx/>
              <a:buNone/>
            </a:pPr>
            <a:r>
              <a:rPr lang="en-US" dirty="0" smtClean="0"/>
              <a:t>	</a:t>
            </a:r>
            <a:r>
              <a:rPr lang="en-US" dirty="0" smtClean="0"/>
              <a:t>physical </a:t>
            </a:r>
            <a:r>
              <a:rPr lang="en-US" dirty="0" smtClean="0"/>
              <a:t>environment – roads</a:t>
            </a:r>
          </a:p>
          <a:p>
            <a:pPr eaLnBrk="1" hangingPunct="1">
              <a:buFontTx/>
              <a:buNone/>
            </a:pPr>
            <a:r>
              <a:rPr lang="en-US" dirty="0" smtClean="0"/>
              <a:t>	</a:t>
            </a:r>
            <a:r>
              <a:rPr lang="en-US" dirty="0" smtClean="0"/>
              <a:t>social </a:t>
            </a:r>
            <a:r>
              <a:rPr lang="en-US" dirty="0" smtClean="0"/>
              <a:t>environment – e.g., designated driver</a:t>
            </a:r>
          </a:p>
          <a:p>
            <a:endParaRPr lang="en-US" dirty="0"/>
          </a:p>
        </p:txBody>
      </p:sp>
      <p:sp>
        <p:nvSpPr>
          <p:cNvPr id="4" name="Slide Number Placeholder 3"/>
          <p:cNvSpPr>
            <a:spLocks noGrp="1"/>
          </p:cNvSpPr>
          <p:nvPr>
            <p:ph type="sldNum" sz="quarter" idx="10"/>
          </p:nvPr>
        </p:nvSpPr>
        <p:spPr/>
        <p:txBody>
          <a:bodyPr/>
          <a:lstStyle/>
          <a:p>
            <a:pPr>
              <a:defRPr/>
            </a:pPr>
            <a:fld id="{C8CF05C8-C6C6-40FE-A600-97976AF049A0}"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7670956-4E13-46F8-A0A9-0DDC0A7531F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17BE925-D01C-426F-9FCA-0770D8C5041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626430B-A2C6-4A9C-A66F-2ABCE3D3103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ED111A54-AF28-4245-BE38-B03D7F3C875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F5A9A4D-C7C3-490A-B04A-B49891AD2D9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E5BBC57-313B-404D-8C17-E80B4F6A88D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B2938291-A349-4E3E-AB8B-D78CE991D715}"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0EB9D10A-683C-403E-94B4-4A52F010DB64}"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FE6FC45-569D-44B6-AF69-8EC5DFA6A0CA}"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B5F87C7-30F1-4369-9764-14CF7624DD5B}"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43A146-B318-403F-B5E6-F26CF0EAF99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CDF56C7-6F84-408C-8F3D-7002705ED7A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890282E-1442-4661-B49E-38DC186CE5F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2D151B9-D556-4A9F-9E50-A2BFCA6548B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74F327F-F1CA-406A-81FE-E63BFF84CB9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CB570403-6EE1-4F38-8BCE-6F348F14B40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D6AD1DB-741E-4B03-A300-A9F27921FCA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381DE8D-2E5D-4F43-A3D3-E1AE87ED3F0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FF"/>
            </a:gs>
            <a:gs pos="100000">
              <a:srgbClr val="99C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457200" y="6019800"/>
            <a:ext cx="8229600" cy="701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31033E7-D04E-4E33-ABCA-6023153987E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Word_97_-_2003_Document1.doc"/></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Microsoft_Office_Word_97_-_2003_Document2.doc"/></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0.jpe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notesSlide" Target="../notesSlides/notesSlide27.xml"/><Relationship Id="rId7" Type="http://schemas.openxmlformats.org/officeDocument/2006/relationships/oleObject" Target="../embeddings/oleObject8.bin"/><Relationship Id="rId12"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7.bin"/><Relationship Id="rId11" Type="http://schemas.openxmlformats.org/officeDocument/2006/relationships/image" Target="../media/image23.jpeg"/><Relationship Id="rId5" Type="http://schemas.openxmlformats.org/officeDocument/2006/relationships/oleObject" Target="../embeddings/oleObject6.bin"/><Relationship Id="rId10" Type="http://schemas.openxmlformats.org/officeDocument/2006/relationships/image" Target="../media/image22.png"/><Relationship Id="rId4" Type="http://schemas.openxmlformats.org/officeDocument/2006/relationships/oleObject" Target="../embeddings/oleObject5.bin"/><Relationship Id="rId9" Type="http://schemas.openxmlformats.org/officeDocument/2006/relationships/image" Target="../media/image21.png"/><Relationship Id="rId1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066800"/>
            <a:ext cx="7772400" cy="1470025"/>
          </a:xfrm>
        </p:spPr>
        <p:txBody>
          <a:bodyPr/>
          <a:lstStyle/>
          <a:p>
            <a:pPr eaLnBrk="1" hangingPunct="1">
              <a:defRPr/>
            </a:pPr>
            <a:r>
              <a:rPr lang="en-US" dirty="0" smtClean="0">
                <a:solidFill>
                  <a:schemeClr val="tx1"/>
                </a:solidFill>
              </a:rPr>
              <a:t>Prevention Theory in Firearms</a:t>
            </a:r>
          </a:p>
        </p:txBody>
      </p:sp>
      <p:sp>
        <p:nvSpPr>
          <p:cNvPr id="11267" name="Rectangle 3"/>
          <p:cNvSpPr>
            <a:spLocks noGrp="1" noChangeArrowheads="1"/>
          </p:cNvSpPr>
          <p:nvPr>
            <p:ph type="subTitle" idx="1"/>
          </p:nvPr>
        </p:nvSpPr>
        <p:spPr>
          <a:xfrm>
            <a:off x="1219200" y="2819400"/>
            <a:ext cx="6705600" cy="1295400"/>
          </a:xfrm>
        </p:spPr>
        <p:txBody>
          <a:bodyPr/>
          <a:lstStyle/>
          <a:p>
            <a:pPr eaLnBrk="1" hangingPunct="1"/>
            <a:r>
              <a:rPr lang="en-US" sz="2400" dirty="0" smtClean="0"/>
              <a:t>David Hemenway, PhD</a:t>
            </a:r>
          </a:p>
          <a:p>
            <a:pPr eaLnBrk="1" hangingPunct="1"/>
            <a:r>
              <a:rPr lang="en-US" sz="2400" dirty="0" smtClean="0"/>
              <a:t>Harvard Injury Control Research Center</a:t>
            </a:r>
          </a:p>
          <a:p>
            <a:pPr eaLnBrk="1" hangingPunct="1"/>
            <a:endParaRPr lang="en-US" sz="2200" dirty="0" smtClean="0"/>
          </a:p>
          <a:p>
            <a:pPr eaLnBrk="1" hangingPunct="1"/>
            <a:r>
              <a:rPr lang="en-US" sz="2000" dirty="0" smtClean="0"/>
              <a:t>	</a:t>
            </a:r>
          </a:p>
          <a:p>
            <a:pPr eaLnBrk="1" hangingPunct="1"/>
            <a:endParaRPr lang="en-US" sz="2000" dirty="0" smtClean="0"/>
          </a:p>
          <a:p>
            <a:pPr eaLnBrk="1" hangingPunct="1"/>
            <a:endParaRPr lang="en-US" sz="2000" dirty="0" smtClean="0"/>
          </a:p>
          <a:p>
            <a:pPr eaLnBrk="1" hangingPunct="1"/>
            <a:endParaRPr lang="en-US" sz="2000" dirty="0" smtClean="0"/>
          </a:p>
          <a:p>
            <a:pPr eaLnBrk="1" hangingPunct="1"/>
            <a:r>
              <a:rPr lang="en-US" sz="2000" dirty="0" smtClean="0"/>
              <a:t>		</a:t>
            </a:r>
          </a:p>
        </p:txBody>
      </p:sp>
      <p:sp>
        <p:nvSpPr>
          <p:cNvPr id="4" name="TextBox 3"/>
          <p:cNvSpPr txBox="1"/>
          <p:nvPr/>
        </p:nvSpPr>
        <p:spPr>
          <a:xfrm>
            <a:off x="4876800" y="5906869"/>
            <a:ext cx="4267200" cy="646331"/>
          </a:xfrm>
          <a:prstGeom prst="rect">
            <a:avLst/>
          </a:prstGeom>
          <a:noFill/>
        </p:spPr>
        <p:txBody>
          <a:bodyPr wrap="square" rtlCol="0">
            <a:spAutoFit/>
          </a:bodyPr>
          <a:lstStyle/>
          <a:p>
            <a:r>
              <a:rPr lang="en-US" sz="1800" dirty="0" smtClean="0"/>
              <a:t>NIJ Firearms Research Working Group</a:t>
            </a:r>
            <a:br>
              <a:rPr lang="en-US" sz="1800" dirty="0" smtClean="0"/>
            </a:br>
            <a:r>
              <a:rPr lang="en-US" sz="1800" dirty="0" smtClean="0"/>
              <a:t>December 1, 2011</a:t>
            </a:r>
            <a:endParaRPr lang="en-US" sz="1800"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914400"/>
            <a:ext cx="8382000" cy="2523768"/>
          </a:xfrm>
          <a:prstGeom prst="rect">
            <a:avLst/>
          </a:prstGeom>
          <a:noFill/>
        </p:spPr>
        <p:txBody>
          <a:bodyPr wrap="square" rtlCol="0">
            <a:spAutoFit/>
          </a:bodyPr>
          <a:lstStyle/>
          <a:p>
            <a:r>
              <a:rPr lang="en-US" sz="4200" dirty="0" smtClean="0"/>
              <a:t>Are drivers today better and more law-abiding?</a:t>
            </a:r>
            <a:br>
              <a:rPr lang="en-US" sz="4200" dirty="0" smtClean="0"/>
            </a:br>
            <a:r>
              <a:rPr lang="en-US" sz="3200" dirty="0" smtClean="0"/>
              <a:t/>
            </a:r>
            <a:br>
              <a:rPr lang="en-US" sz="3200" dirty="0" smtClean="0"/>
            </a:br>
            <a:r>
              <a:rPr lang="en-US" sz="4200" dirty="0" smtClean="0"/>
              <a:t>Fatalities per vehicle mile fall 90%</a:t>
            </a:r>
            <a:endParaRPr lang="en-US" sz="4200"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dirty="0" smtClean="0"/>
              <a:t>Medical Lens</a:t>
            </a:r>
          </a:p>
        </p:txBody>
      </p:sp>
      <p:sp>
        <p:nvSpPr>
          <p:cNvPr id="24579" name="Rectangle 3"/>
          <p:cNvSpPr>
            <a:spLocks noGrp="1" noChangeArrowheads="1"/>
          </p:cNvSpPr>
          <p:nvPr>
            <p:ph type="body" idx="1"/>
          </p:nvPr>
        </p:nvSpPr>
        <p:spPr/>
        <p:txBody>
          <a:bodyPr/>
          <a:lstStyle/>
          <a:p>
            <a:pPr eaLnBrk="1" hangingPunct="1">
              <a:buFontTx/>
              <a:buNone/>
            </a:pPr>
            <a:r>
              <a:rPr lang="en-US" dirty="0" smtClean="0"/>
              <a:t>   </a:t>
            </a:r>
            <a:r>
              <a:rPr lang="en-US" u="sng" dirty="0" smtClean="0"/>
              <a:t>Criminology</a:t>
            </a:r>
            <a:r>
              <a:rPr lang="en-US" dirty="0" smtClean="0"/>
              <a:t> 			</a:t>
            </a:r>
            <a:r>
              <a:rPr lang="en-US" u="sng" dirty="0" smtClean="0"/>
              <a:t>Public Health</a:t>
            </a:r>
          </a:p>
          <a:p>
            <a:pPr eaLnBrk="1" hangingPunct="1">
              <a:buFontTx/>
              <a:buNone/>
            </a:pPr>
            <a:r>
              <a:rPr lang="en-US" dirty="0" smtClean="0"/>
              <a:t>		</a:t>
            </a:r>
          </a:p>
          <a:p>
            <a:pPr eaLnBrk="1" hangingPunct="1">
              <a:buFontTx/>
              <a:buNone/>
            </a:pPr>
            <a:r>
              <a:rPr lang="en-US" dirty="0" smtClean="0"/>
              <a:t>  Sociology 			Epidemiology</a:t>
            </a:r>
          </a:p>
          <a:p>
            <a:pPr eaLnBrk="1" hangingPunct="1">
              <a:buFontTx/>
              <a:buNone/>
            </a:pPr>
            <a:r>
              <a:rPr lang="en-US" dirty="0" smtClean="0"/>
              <a:t>(factor analysis)		(case control)</a:t>
            </a:r>
          </a:p>
          <a:p>
            <a:pPr eaLnBrk="1" hangingPunct="1">
              <a:buFontTx/>
              <a:buNone/>
            </a:pPr>
            <a:endParaRPr lang="en-US" dirty="0" smtClean="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dirty="0" smtClean="0"/>
              <a:t>Medical Lens</a:t>
            </a:r>
          </a:p>
        </p:txBody>
      </p:sp>
      <p:sp>
        <p:nvSpPr>
          <p:cNvPr id="25603" name="Rectangle 3"/>
          <p:cNvSpPr>
            <a:spLocks noGrp="1" noChangeArrowheads="1"/>
          </p:cNvSpPr>
          <p:nvPr>
            <p:ph type="body" idx="1"/>
          </p:nvPr>
        </p:nvSpPr>
        <p:spPr/>
        <p:txBody>
          <a:bodyPr/>
          <a:lstStyle/>
          <a:p>
            <a:pPr eaLnBrk="1" hangingPunct="1">
              <a:buFontTx/>
              <a:buNone/>
            </a:pPr>
            <a:r>
              <a:rPr lang="en-US" dirty="0" smtClean="0"/>
              <a:t> </a:t>
            </a:r>
            <a:r>
              <a:rPr lang="en-US" u="sng" dirty="0" smtClean="0"/>
              <a:t>Criminology</a:t>
            </a:r>
            <a:r>
              <a:rPr lang="en-US" dirty="0" smtClean="0"/>
              <a:t> 			</a:t>
            </a:r>
            <a:r>
              <a:rPr lang="en-US" u="sng" dirty="0" smtClean="0"/>
              <a:t>Public Health</a:t>
            </a:r>
          </a:p>
          <a:p>
            <a:pPr eaLnBrk="1" hangingPunct="1">
              <a:buFontTx/>
              <a:buNone/>
            </a:pPr>
            <a:endParaRPr lang="en-US" dirty="0" smtClean="0"/>
          </a:p>
        </p:txBody>
      </p:sp>
      <p:sp>
        <p:nvSpPr>
          <p:cNvPr id="74756" name="Rectangle 4"/>
          <p:cNvSpPr>
            <a:spLocks noChangeArrowheads="1"/>
          </p:cNvSpPr>
          <p:nvPr/>
        </p:nvSpPr>
        <p:spPr bwMode="auto">
          <a:xfrm>
            <a:off x="2133600" y="4343400"/>
            <a:ext cx="5562600" cy="1744663"/>
          </a:xfrm>
          <a:prstGeom prst="rect">
            <a:avLst/>
          </a:prstGeom>
          <a:solidFill>
            <a:schemeClr val="accent1"/>
          </a:solidFill>
          <a:ln w="9525">
            <a:solidFill>
              <a:schemeClr val="tx1"/>
            </a:solidFill>
            <a:miter lim="800000"/>
            <a:headEnd/>
            <a:tailEnd/>
          </a:ln>
        </p:spPr>
        <p:txBody>
          <a:bodyPr>
            <a:spAutoFit/>
          </a:bodyPr>
          <a:lstStyle/>
          <a:p>
            <a:r>
              <a:rPr lang="en-US" sz="2400" dirty="0"/>
              <a:t>a) Child abuse</a:t>
            </a:r>
          </a:p>
          <a:p>
            <a:r>
              <a:rPr lang="en-US" sz="2400" dirty="0"/>
              <a:t>b) Intimate partner violence</a:t>
            </a:r>
          </a:p>
          <a:p>
            <a:r>
              <a:rPr lang="en-US" sz="2400" dirty="0"/>
              <a:t>c) Bullying (verbal abuse, intimidation)</a:t>
            </a:r>
          </a:p>
          <a:p>
            <a:pPr>
              <a:spcBef>
                <a:spcPct val="50000"/>
              </a:spcBef>
            </a:pPr>
            <a:endParaRPr lang="en-US" sz="2400" dirty="0"/>
          </a:p>
        </p:txBody>
      </p:sp>
      <p:sp>
        <p:nvSpPr>
          <p:cNvPr id="74757" name="Line 5"/>
          <p:cNvSpPr>
            <a:spLocks noChangeShapeType="1"/>
          </p:cNvSpPr>
          <p:nvPr/>
        </p:nvSpPr>
        <p:spPr bwMode="auto">
          <a:xfrm flipH="1">
            <a:off x="3657600" y="3276600"/>
            <a:ext cx="1371600" cy="914400"/>
          </a:xfrm>
          <a:prstGeom prst="line">
            <a:avLst/>
          </a:prstGeom>
          <a:noFill/>
          <a:ln w="15875">
            <a:solidFill>
              <a:schemeClr val="tx1"/>
            </a:solidFill>
            <a:round/>
            <a:headEnd/>
            <a:tailEnd type="arrow" w="med" len="med"/>
          </a:ln>
        </p:spPr>
        <p:txBody>
          <a:bodyPr/>
          <a:lstStyle/>
          <a:p>
            <a:endParaRPr lang="en-US" dirty="0"/>
          </a:p>
        </p:txBody>
      </p:sp>
      <p:sp>
        <p:nvSpPr>
          <p:cNvPr id="25606" name="Text Box 6"/>
          <p:cNvSpPr txBox="1">
            <a:spLocks noChangeArrowheads="1"/>
          </p:cNvSpPr>
          <p:nvPr/>
        </p:nvSpPr>
        <p:spPr bwMode="auto">
          <a:xfrm>
            <a:off x="3429000" y="2209800"/>
            <a:ext cx="936625" cy="519113"/>
          </a:xfrm>
          <a:prstGeom prst="rect">
            <a:avLst/>
          </a:prstGeom>
          <a:solidFill>
            <a:srgbClr val="6AD6F0"/>
          </a:solidFill>
          <a:ln w="9525">
            <a:noFill/>
            <a:miter lim="800000"/>
            <a:headEnd/>
            <a:tailEnd/>
          </a:ln>
        </p:spPr>
        <p:txBody>
          <a:bodyPr wrap="none">
            <a:spAutoFit/>
          </a:bodyPr>
          <a:lstStyle/>
          <a:p>
            <a:r>
              <a:rPr lang="en-US" sz="2800" dirty="0"/>
              <a:t>Data</a:t>
            </a:r>
          </a:p>
        </p:txBody>
      </p:sp>
      <p:sp>
        <p:nvSpPr>
          <p:cNvPr id="74759" name="Rectangle 7"/>
          <p:cNvSpPr>
            <a:spLocks noChangeArrowheads="1"/>
          </p:cNvSpPr>
          <p:nvPr/>
        </p:nvSpPr>
        <p:spPr bwMode="auto">
          <a:xfrm>
            <a:off x="457200" y="2819400"/>
            <a:ext cx="6337300" cy="579438"/>
          </a:xfrm>
          <a:prstGeom prst="rect">
            <a:avLst/>
          </a:prstGeom>
          <a:noFill/>
          <a:ln w="9525">
            <a:noFill/>
            <a:miter lim="800000"/>
            <a:headEnd/>
            <a:tailEnd/>
          </a:ln>
        </p:spPr>
        <p:txBody>
          <a:bodyPr wrap="none">
            <a:spAutoFit/>
          </a:bodyPr>
          <a:lstStyle/>
          <a:p>
            <a:pPr>
              <a:spcBef>
                <a:spcPct val="20000"/>
              </a:spcBef>
            </a:pPr>
            <a:r>
              <a:rPr lang="en-US" sz="3200" dirty="0"/>
              <a:t> Arrests 				ED visits</a:t>
            </a:r>
          </a:p>
        </p:txBody>
      </p:sp>
      <p:sp>
        <p:nvSpPr>
          <p:cNvPr id="10" name="Footer Placeholder 9"/>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animBg="1"/>
      <p:bldP spid="7475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en-US" dirty="0" smtClean="0"/>
              <a:t>Public Health Approach</a:t>
            </a:r>
          </a:p>
        </p:txBody>
      </p:sp>
      <p:sp>
        <p:nvSpPr>
          <p:cNvPr id="21507" name="Rectangle 3"/>
          <p:cNvSpPr>
            <a:spLocks noGrp="1" noChangeArrowheads="1"/>
          </p:cNvSpPr>
          <p:nvPr>
            <p:ph type="body" idx="1"/>
          </p:nvPr>
        </p:nvSpPr>
        <p:spPr/>
        <p:txBody>
          <a:bodyPr/>
          <a:lstStyle/>
          <a:p>
            <a:pPr marL="812800" indent="-812800" eaLnBrk="1" hangingPunct="1">
              <a:buFontTx/>
              <a:buAutoNum type="romanUcPeriod"/>
            </a:pPr>
            <a:r>
              <a:rPr lang="en-US" dirty="0" smtClean="0"/>
              <a:t>Upstream Prevention</a:t>
            </a:r>
          </a:p>
          <a:p>
            <a:pPr marL="812800" indent="-812800" eaLnBrk="1" hangingPunct="1">
              <a:buFontTx/>
              <a:buAutoNum type="romanUcPeriod"/>
            </a:pPr>
            <a:r>
              <a:rPr lang="en-US" dirty="0" smtClean="0"/>
              <a:t>Medical Lens</a:t>
            </a:r>
          </a:p>
          <a:p>
            <a:pPr marL="812800" indent="-812800" eaLnBrk="1" hangingPunct="1">
              <a:buFontTx/>
              <a:buAutoNum type="romanUcPeriod"/>
            </a:pPr>
            <a:r>
              <a:rPr lang="en-US" dirty="0" smtClean="0"/>
              <a:t>Advocacy + Action</a:t>
            </a:r>
          </a:p>
        </p:txBody>
      </p:sp>
      <p:sp>
        <p:nvSpPr>
          <p:cNvPr id="21508" name="Text Box 4"/>
          <p:cNvSpPr txBox="1">
            <a:spLocks noChangeArrowheads="1"/>
          </p:cNvSpPr>
          <p:nvPr/>
        </p:nvSpPr>
        <p:spPr bwMode="auto">
          <a:xfrm>
            <a:off x="1981200" y="3962400"/>
            <a:ext cx="6477000" cy="831850"/>
          </a:xfrm>
          <a:prstGeom prst="rect">
            <a:avLst/>
          </a:prstGeom>
          <a:solidFill>
            <a:srgbClr val="9933FF"/>
          </a:solidFill>
          <a:ln w="9525">
            <a:solidFill>
              <a:schemeClr val="tx1"/>
            </a:solidFill>
            <a:miter lim="800000"/>
            <a:headEnd/>
            <a:tailEnd/>
          </a:ln>
        </p:spPr>
        <p:txBody>
          <a:bodyPr wrap="square">
            <a:spAutoFit/>
          </a:bodyPr>
          <a:lstStyle/>
          <a:p>
            <a:pPr>
              <a:spcBef>
                <a:spcPct val="50000"/>
              </a:spcBef>
            </a:pPr>
            <a:r>
              <a:rPr lang="en-US" sz="2400" dirty="0"/>
              <a:t>Bring together </a:t>
            </a:r>
            <a:r>
              <a:rPr lang="en-US" sz="2400" dirty="0" smtClean="0"/>
              <a:t>a wide </a:t>
            </a:r>
            <a:r>
              <a:rPr lang="en-US" sz="2400" dirty="0"/>
              <a:t>array of organizations / interests under the banner of public health</a:t>
            </a:r>
          </a:p>
        </p:txBody>
      </p:sp>
      <p:sp>
        <p:nvSpPr>
          <p:cNvPr id="21509" name="Text Box 5"/>
          <p:cNvSpPr txBox="1">
            <a:spLocks noChangeArrowheads="1"/>
          </p:cNvSpPr>
          <p:nvPr/>
        </p:nvSpPr>
        <p:spPr bwMode="auto">
          <a:xfrm>
            <a:off x="762000" y="5334000"/>
            <a:ext cx="5715000" cy="831850"/>
          </a:xfrm>
          <a:prstGeom prst="rect">
            <a:avLst/>
          </a:prstGeom>
          <a:solidFill>
            <a:srgbClr val="339966"/>
          </a:solidFill>
          <a:ln w="9525">
            <a:solidFill>
              <a:schemeClr val="tx1"/>
            </a:solidFill>
            <a:miter lim="800000"/>
            <a:headEnd/>
            <a:tailEnd/>
          </a:ln>
        </p:spPr>
        <p:txBody>
          <a:bodyPr>
            <a:spAutoFit/>
          </a:bodyPr>
          <a:lstStyle/>
          <a:p>
            <a:pPr>
              <a:spcBef>
                <a:spcPct val="50000"/>
              </a:spcBef>
            </a:pPr>
            <a:r>
              <a:rPr lang="en-US" sz="2400" dirty="0"/>
              <a:t>Change social norms (as well as formal policies)</a:t>
            </a:r>
          </a:p>
        </p:txBody>
      </p:sp>
      <p:sp>
        <p:nvSpPr>
          <p:cNvPr id="6" name="Footer Placeholder 5"/>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5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5002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3581400"/>
            <a:ext cx="8229600" cy="1143000"/>
          </a:xfrm>
        </p:spPr>
        <p:txBody>
          <a:bodyPr/>
          <a:lstStyle/>
          <a:p>
            <a:pPr eaLnBrk="1" hangingPunct="1">
              <a:defRPr/>
            </a:pPr>
            <a:r>
              <a:rPr lang="en-US" sz="5400" dirty="0" smtClean="0"/>
              <a:t>What has the Harvard School of Public Health been doing in violence prevention?</a:t>
            </a:r>
          </a:p>
        </p:txBody>
      </p:sp>
      <p:graphicFrame>
        <p:nvGraphicFramePr>
          <p:cNvPr id="1026" name="Object 12"/>
          <p:cNvGraphicFramePr>
            <a:graphicFrameLocks noChangeAspect="1"/>
          </p:cNvGraphicFramePr>
          <p:nvPr>
            <p:ph sz="quarter" idx="2"/>
          </p:nvPr>
        </p:nvGraphicFramePr>
        <p:xfrm>
          <a:off x="1828800" y="914400"/>
          <a:ext cx="5334000" cy="1065213"/>
        </p:xfrm>
        <a:graphic>
          <a:graphicData uri="http://schemas.openxmlformats.org/presentationml/2006/ole">
            <p:oleObj spid="_x0000_s1026" name="Bitmap Image" r:id="rId4" imgW="3629532" imgH="724001" progId="PBrush">
              <p:embed/>
            </p:oleObj>
          </a:graphicData>
        </a:graphic>
      </p:graphicFrame>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dirty="0" smtClean="0"/>
              <a:t>Surveillance Systems</a:t>
            </a:r>
          </a:p>
        </p:txBody>
      </p:sp>
      <p:sp>
        <p:nvSpPr>
          <p:cNvPr id="29699" name="Rectangle 3"/>
          <p:cNvSpPr>
            <a:spLocks noGrp="1" noChangeArrowheads="1"/>
          </p:cNvSpPr>
          <p:nvPr>
            <p:ph type="body" idx="4294967295"/>
          </p:nvPr>
        </p:nvSpPr>
        <p:spPr>
          <a:xfrm>
            <a:off x="381000" y="1981200"/>
            <a:ext cx="8229600" cy="762000"/>
          </a:xfrm>
        </p:spPr>
        <p:txBody>
          <a:bodyPr/>
          <a:lstStyle/>
          <a:p>
            <a:pPr eaLnBrk="1" hangingPunct="1">
              <a:buFontTx/>
              <a:buNone/>
            </a:pPr>
            <a:r>
              <a:rPr lang="en-US" dirty="0" smtClean="0"/>
              <a:t>National Violent Death Reporting System</a:t>
            </a:r>
          </a:p>
        </p:txBody>
      </p:sp>
      <p:pic>
        <p:nvPicPr>
          <p:cNvPr id="29704" name="Picture 8" descr="gun in face"/>
          <p:cNvPicPr>
            <a:picLocks noGrp="1" noChangeAspect="1" noChangeArrowheads="1"/>
          </p:cNvPicPr>
          <p:nvPr>
            <p:ph sz="half" idx="2"/>
          </p:nvPr>
        </p:nvPicPr>
        <p:blipFill>
          <a:blip r:embed="rId3" cstate="print"/>
          <a:srcRect/>
          <a:stretch>
            <a:fillRect/>
          </a:stretch>
        </p:blipFill>
        <p:spPr>
          <a:xfrm>
            <a:off x="2743200" y="2971800"/>
            <a:ext cx="3733800" cy="3533775"/>
          </a:xfrm>
          <a:noFill/>
        </p:spPr>
      </p:pic>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Grp="1" noChangeArrowheads="1"/>
          </p:cNvSpPr>
          <p:nvPr>
            <p:ph type="title"/>
          </p:nvPr>
        </p:nvSpPr>
        <p:spPr>
          <a:xfrm>
            <a:off x="609600" y="533400"/>
            <a:ext cx="7924800" cy="1143000"/>
          </a:xfrm>
        </p:spPr>
        <p:txBody>
          <a:bodyPr/>
          <a:lstStyle/>
          <a:p>
            <a:pPr algn="l" eaLnBrk="1" hangingPunct="1">
              <a:defRPr/>
            </a:pPr>
            <a:r>
              <a:rPr lang="en-US" dirty="0" smtClean="0"/>
              <a:t>HOMICIDE </a:t>
            </a:r>
            <a:r>
              <a:rPr lang="en-US" dirty="0" smtClean="0">
                <a:solidFill>
                  <a:srgbClr val="006666"/>
                </a:solidFill>
              </a:rPr>
              <a:t>| suicide </a:t>
            </a:r>
          </a:p>
        </p:txBody>
      </p:sp>
      <p:graphicFrame>
        <p:nvGraphicFramePr>
          <p:cNvPr id="2050" name="Object 2"/>
          <p:cNvGraphicFramePr>
            <a:graphicFrameLocks noChangeAspect="1"/>
          </p:cNvGraphicFramePr>
          <p:nvPr/>
        </p:nvGraphicFramePr>
        <p:xfrm>
          <a:off x="381000" y="1600200"/>
          <a:ext cx="8607425" cy="4556125"/>
        </p:xfrm>
        <a:graphic>
          <a:graphicData uri="http://schemas.openxmlformats.org/presentationml/2006/ole">
            <p:oleObj spid="_x0000_s2050" name="Document" r:id="rId4" imgW="8021135" imgH="4237237" progId="Word.Document.8">
              <p:embed/>
            </p:oleObj>
          </a:graphicData>
        </a:graphic>
      </p:graphicFrame>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Grp="1" noChangeArrowheads="1"/>
          </p:cNvSpPr>
          <p:nvPr>
            <p:ph type="title"/>
          </p:nvPr>
        </p:nvSpPr>
        <p:spPr>
          <a:xfrm>
            <a:off x="609600" y="533400"/>
            <a:ext cx="7924800" cy="1143000"/>
          </a:xfrm>
        </p:spPr>
        <p:txBody>
          <a:bodyPr/>
          <a:lstStyle/>
          <a:p>
            <a:pPr algn="l" eaLnBrk="1" hangingPunct="1">
              <a:defRPr/>
            </a:pPr>
            <a:r>
              <a:rPr lang="en-US" dirty="0" smtClean="0"/>
              <a:t>HOMICIDE </a:t>
            </a:r>
            <a:r>
              <a:rPr lang="en-US" dirty="0" smtClean="0">
                <a:solidFill>
                  <a:srgbClr val="006666"/>
                </a:solidFill>
              </a:rPr>
              <a:t>| suicide </a:t>
            </a:r>
          </a:p>
        </p:txBody>
      </p:sp>
      <p:graphicFrame>
        <p:nvGraphicFramePr>
          <p:cNvPr id="3074" name="Object 2"/>
          <p:cNvGraphicFramePr>
            <a:graphicFrameLocks noChangeAspect="1"/>
          </p:cNvGraphicFramePr>
          <p:nvPr/>
        </p:nvGraphicFramePr>
        <p:xfrm>
          <a:off x="476250" y="1695450"/>
          <a:ext cx="8362950" cy="4387850"/>
        </p:xfrm>
        <a:graphic>
          <a:graphicData uri="http://schemas.openxmlformats.org/presentationml/2006/ole">
            <p:oleObj spid="_x0000_s3074" name="Document" r:id="rId4" imgW="7944911" imgH="4190453" progId="Word.Document.8">
              <p:embed/>
            </p:oleObj>
          </a:graphicData>
        </a:graphic>
      </p:graphicFrame>
      <p:sp>
        <p:nvSpPr>
          <p:cNvPr id="3076" name="Oval 4"/>
          <p:cNvSpPr>
            <a:spLocks noChangeArrowheads="1"/>
          </p:cNvSpPr>
          <p:nvPr/>
        </p:nvSpPr>
        <p:spPr bwMode="auto">
          <a:xfrm>
            <a:off x="7848600" y="3962400"/>
            <a:ext cx="762000" cy="609600"/>
          </a:xfrm>
          <a:prstGeom prst="ellipse">
            <a:avLst/>
          </a:prstGeom>
          <a:noFill/>
          <a:ln w="25400">
            <a:solidFill>
              <a:srgbClr val="FF6600"/>
            </a:solidFill>
            <a:round/>
            <a:headEnd/>
            <a:tailEnd/>
          </a:ln>
        </p:spPr>
        <p:txBody>
          <a:bodyPr wrap="none" anchor="ctr"/>
          <a:lstStyle/>
          <a:p>
            <a:endParaRPr lang="en-US" dirty="0"/>
          </a:p>
        </p:txBody>
      </p:sp>
      <p:sp>
        <p:nvSpPr>
          <p:cNvPr id="5" name="Oval 4"/>
          <p:cNvSpPr>
            <a:spLocks noChangeArrowheads="1"/>
          </p:cNvSpPr>
          <p:nvPr/>
        </p:nvSpPr>
        <p:spPr bwMode="auto">
          <a:xfrm>
            <a:off x="7772400" y="4572000"/>
            <a:ext cx="838200" cy="609600"/>
          </a:xfrm>
          <a:prstGeom prst="ellipse">
            <a:avLst/>
          </a:prstGeom>
          <a:noFill/>
          <a:ln w="25400">
            <a:solidFill>
              <a:srgbClr val="FF6600"/>
            </a:solidFill>
            <a:round/>
            <a:headEnd/>
            <a:tailEnd/>
          </a:ln>
        </p:spPr>
        <p:txBody>
          <a:bodyPr wrap="none" anchor="ctr"/>
          <a:lstStyle/>
          <a:p>
            <a:endParaRPr lang="en-US" dirty="0"/>
          </a:p>
        </p:txBody>
      </p:sp>
      <p:sp>
        <p:nvSpPr>
          <p:cNvPr id="6" name="TextBox 5"/>
          <p:cNvSpPr txBox="1"/>
          <p:nvPr/>
        </p:nvSpPr>
        <p:spPr>
          <a:xfrm>
            <a:off x="318051" y="6324600"/>
            <a:ext cx="2044149" cy="369332"/>
          </a:xfrm>
          <a:prstGeom prst="rect">
            <a:avLst/>
          </a:prstGeom>
          <a:noFill/>
        </p:spPr>
        <p:txBody>
          <a:bodyPr wrap="none" rtlCol="0">
            <a:spAutoFit/>
          </a:bodyPr>
          <a:lstStyle/>
          <a:p>
            <a:r>
              <a:rPr lang="en-US" sz="1800" dirty="0" smtClean="0"/>
              <a:t>NVISS 2001-2002</a:t>
            </a:r>
            <a:endParaRPr lang="en-US" sz="1800" dirty="0"/>
          </a:p>
        </p:txBody>
      </p:sp>
      <p:sp>
        <p:nvSpPr>
          <p:cNvPr id="7" name="Footer Placeholder 6"/>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p:nvPr>
        </p:nvSpPr>
        <p:spPr/>
        <p:txBody>
          <a:bodyPr/>
          <a:lstStyle/>
          <a:p>
            <a:pPr eaLnBrk="1" hangingPunct="1">
              <a:defRPr/>
            </a:pPr>
            <a:r>
              <a:rPr lang="en-US" sz="4000" dirty="0" smtClean="0"/>
              <a:t>The NVDRS Advantage Unintentional Firearm Death</a:t>
            </a:r>
          </a:p>
        </p:txBody>
      </p:sp>
      <p:sp>
        <p:nvSpPr>
          <p:cNvPr id="35843" name="Rectangle 3"/>
          <p:cNvSpPr>
            <a:spLocks noGrp="1" noChangeArrowheads="1"/>
          </p:cNvSpPr>
          <p:nvPr>
            <p:ph type="body" idx="4294967295"/>
          </p:nvPr>
        </p:nvSpPr>
        <p:spPr>
          <a:xfrm>
            <a:off x="0" y="1371600"/>
            <a:ext cx="8229600" cy="4525963"/>
          </a:xfrm>
        </p:spPr>
        <p:txBody>
          <a:bodyPr/>
          <a:lstStyle/>
          <a:p>
            <a:pPr eaLnBrk="1" hangingPunct="1">
              <a:buFontTx/>
              <a:buNone/>
            </a:pPr>
            <a:r>
              <a:rPr lang="en-US" dirty="0" smtClean="0"/>
              <a:t>   </a:t>
            </a:r>
            <a:r>
              <a:rPr lang="en-US" b="1" dirty="0" smtClean="0"/>
              <a:t>Victims</a:t>
            </a:r>
          </a:p>
        </p:txBody>
      </p:sp>
      <p:graphicFrame>
        <p:nvGraphicFramePr>
          <p:cNvPr id="872452" name="Group 4"/>
          <p:cNvGraphicFramePr>
            <a:graphicFrameLocks noGrp="1"/>
          </p:cNvGraphicFramePr>
          <p:nvPr>
            <p:ph idx="1"/>
          </p:nvPr>
        </p:nvGraphicFramePr>
        <p:xfrm>
          <a:off x="457200" y="1981200"/>
          <a:ext cx="8458200" cy="4525964"/>
        </p:xfrm>
        <a:graphic>
          <a:graphicData uri="http://schemas.openxmlformats.org/drawingml/2006/table">
            <a:tbl>
              <a:tblPr/>
              <a:tblGrid>
                <a:gridCol w="2743200"/>
                <a:gridCol w="2514600"/>
                <a:gridCol w="3200400"/>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Other Inflicted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15-24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25-54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Gender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Female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82" name="Text Box 42"/>
          <p:cNvSpPr txBox="1">
            <a:spLocks noChangeArrowheads="1"/>
          </p:cNvSpPr>
          <p:nvPr/>
        </p:nvSpPr>
        <p:spPr bwMode="auto">
          <a:xfrm>
            <a:off x="6019800" y="6550025"/>
            <a:ext cx="2895600" cy="307975"/>
          </a:xfrm>
          <a:prstGeom prst="rect">
            <a:avLst/>
          </a:prstGeom>
          <a:noFill/>
          <a:ln w="9525">
            <a:noFill/>
            <a:miter lim="800000"/>
            <a:headEnd/>
            <a:tailEnd/>
          </a:ln>
        </p:spPr>
        <p:txBody>
          <a:bodyPr>
            <a:spAutoFit/>
          </a:bodyPr>
          <a:lstStyle/>
          <a:p>
            <a:pPr algn="r">
              <a:spcBef>
                <a:spcPct val="50000"/>
              </a:spcBef>
            </a:pPr>
            <a:r>
              <a:rPr lang="en-US" sz="1400" dirty="0"/>
              <a:t>Hemenway et al 2010</a:t>
            </a:r>
          </a:p>
        </p:txBody>
      </p:sp>
      <p:sp>
        <p:nvSpPr>
          <p:cNvPr id="6" name="Footer Placeholder 5"/>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ChangeArrowheads="1"/>
          </p:cNvSpPr>
          <p:nvPr>
            <p:ph type="title"/>
          </p:nvPr>
        </p:nvSpPr>
        <p:spPr/>
        <p:txBody>
          <a:bodyPr/>
          <a:lstStyle/>
          <a:p>
            <a:pPr eaLnBrk="1" hangingPunct="1">
              <a:defRPr/>
            </a:pPr>
            <a:r>
              <a:rPr lang="en-US" dirty="0" smtClean="0"/>
              <a:t>Shooters in Other-Inflicted</a:t>
            </a:r>
          </a:p>
        </p:txBody>
      </p:sp>
      <p:graphicFrame>
        <p:nvGraphicFramePr>
          <p:cNvPr id="873475" name="Group 3"/>
          <p:cNvGraphicFramePr>
            <a:graphicFrameLocks noGrp="1"/>
          </p:cNvGraphicFramePr>
          <p:nvPr>
            <p:ph idx="1"/>
          </p:nvPr>
        </p:nvGraphicFramePr>
        <p:xfrm>
          <a:off x="1905000" y="1676400"/>
          <a:ext cx="5486400" cy="4525964"/>
        </p:xfrm>
        <a:graphic>
          <a:graphicData uri="http://schemas.openxmlformats.org/drawingml/2006/table">
            <a:tbl>
              <a:tblPr/>
              <a:tblGrid>
                <a:gridCol w="2743200"/>
                <a:gridCol w="2743200"/>
              </a:tblGrid>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of 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15-24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25-54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Gender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Female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96" name="Text Box 32"/>
          <p:cNvSpPr txBox="1">
            <a:spLocks noChangeArrowheads="1"/>
          </p:cNvSpPr>
          <p:nvPr/>
        </p:nvSpPr>
        <p:spPr bwMode="auto">
          <a:xfrm>
            <a:off x="6096000" y="6477000"/>
            <a:ext cx="2895600" cy="307975"/>
          </a:xfrm>
          <a:prstGeom prst="rect">
            <a:avLst/>
          </a:prstGeom>
          <a:noFill/>
          <a:ln w="9525">
            <a:noFill/>
            <a:miter lim="800000"/>
            <a:headEnd/>
            <a:tailEnd/>
          </a:ln>
        </p:spPr>
        <p:txBody>
          <a:bodyPr>
            <a:spAutoFit/>
          </a:bodyPr>
          <a:lstStyle/>
          <a:p>
            <a:pPr algn="r">
              <a:spcBef>
                <a:spcPct val="50000"/>
              </a:spcBef>
            </a:pPr>
            <a:r>
              <a:rPr lang="en-US" sz="1400" dirty="0"/>
              <a:t>Hemenway et al 2010</a:t>
            </a:r>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8600"/>
            <a:ext cx="8229600" cy="3886200"/>
          </a:xfrm>
        </p:spPr>
        <p:txBody>
          <a:bodyPr/>
          <a:lstStyle/>
          <a:p>
            <a:pPr algn="l"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1. Public Health</a:t>
            </a:r>
            <a:br>
              <a:rPr lang="en-US" sz="4000" dirty="0" smtClean="0"/>
            </a:br>
            <a:r>
              <a:rPr lang="en-US" sz="4000" dirty="0" smtClean="0"/>
              <a:t/>
            </a:r>
            <a:br>
              <a:rPr lang="en-US" sz="4000" dirty="0" smtClean="0"/>
            </a:br>
            <a:r>
              <a:rPr lang="en-US" sz="4000" dirty="0" smtClean="0"/>
              <a:t>2. Suicide</a:t>
            </a:r>
            <a:br>
              <a:rPr lang="en-US" sz="4000" dirty="0" smtClean="0"/>
            </a:br>
            <a:r>
              <a:rPr lang="en-US" sz="4000" dirty="0" smtClean="0"/>
              <a:t/>
            </a:r>
            <a:br>
              <a:rPr lang="en-US" sz="4000" dirty="0" smtClean="0"/>
            </a:br>
            <a:r>
              <a:rPr lang="en-US" sz="4000" dirty="0" smtClean="0"/>
              <a:t>3. Self-Defense Gun Use</a:t>
            </a:r>
            <a:br>
              <a:rPr lang="en-US" sz="4000" dirty="0" smtClean="0"/>
            </a:br>
            <a:r>
              <a:rPr lang="en-US" sz="4000" dirty="0" smtClean="0"/>
              <a:t/>
            </a:r>
            <a:br>
              <a:rPr lang="en-US" sz="4000" dirty="0" smtClean="0"/>
            </a:br>
            <a:endParaRPr lang="en-US" sz="4000" dirty="0" smtClean="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dirty="0" smtClean="0"/>
              <a:t>Boston Data Project</a:t>
            </a:r>
          </a:p>
        </p:txBody>
      </p:sp>
      <p:sp>
        <p:nvSpPr>
          <p:cNvPr id="37891" name="Rectangle 3"/>
          <p:cNvSpPr>
            <a:spLocks noGrp="1" noChangeArrowheads="1"/>
          </p:cNvSpPr>
          <p:nvPr>
            <p:ph type="body" idx="1"/>
          </p:nvPr>
        </p:nvSpPr>
        <p:spPr/>
        <p:txBody>
          <a:bodyPr/>
          <a:lstStyle/>
          <a:p>
            <a:pPr eaLnBrk="1" hangingPunct="1"/>
            <a:r>
              <a:rPr lang="en-US" dirty="0" smtClean="0"/>
              <a:t>High school surveys</a:t>
            </a:r>
          </a:p>
          <a:p>
            <a:pPr eaLnBrk="1" hangingPunct="1"/>
            <a:r>
              <a:rPr lang="en-US" dirty="0" smtClean="0"/>
              <a:t>Adult surveys</a:t>
            </a:r>
          </a:p>
          <a:p>
            <a:pPr eaLnBrk="1" hangingPunct="1"/>
            <a:r>
              <a:rPr lang="en-US" dirty="0" smtClean="0"/>
              <a:t>Assemble existing data</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457200" y="274638"/>
            <a:ext cx="8229600" cy="1706562"/>
          </a:xfrm>
        </p:spPr>
        <p:txBody>
          <a:bodyPr/>
          <a:lstStyle/>
          <a:p>
            <a:pPr eaLnBrk="1" hangingPunct="1">
              <a:defRPr/>
            </a:pPr>
            <a:r>
              <a:rPr lang="en-US" dirty="0" smtClean="0"/>
              <a:t>Boston Youth Survey:</a:t>
            </a:r>
            <a:br>
              <a:rPr lang="en-US" dirty="0" smtClean="0"/>
            </a:br>
            <a:r>
              <a:rPr lang="en-US" dirty="0" smtClean="0"/>
              <a:t>Violence</a:t>
            </a:r>
          </a:p>
        </p:txBody>
      </p:sp>
      <p:sp>
        <p:nvSpPr>
          <p:cNvPr id="31749" name="Rectangle 5"/>
          <p:cNvSpPr>
            <a:spLocks noGrp="1" noChangeArrowheads="1"/>
          </p:cNvSpPr>
          <p:nvPr>
            <p:ph type="body" sz="half" idx="1"/>
          </p:nvPr>
        </p:nvSpPr>
        <p:spPr>
          <a:xfrm>
            <a:off x="381000" y="2133600"/>
            <a:ext cx="4038600" cy="4525963"/>
          </a:xfrm>
        </p:spPr>
        <p:txBody>
          <a:bodyPr/>
          <a:lstStyle/>
          <a:p>
            <a:pPr eaLnBrk="1" hangingPunct="1"/>
            <a:r>
              <a:rPr lang="en-US" dirty="0" smtClean="0"/>
              <a:t>Fear </a:t>
            </a:r>
          </a:p>
          <a:p>
            <a:pPr eaLnBrk="1" hangingPunct="1"/>
            <a:r>
              <a:rPr lang="en-US" dirty="0" smtClean="0"/>
              <a:t>Witnessing</a:t>
            </a:r>
          </a:p>
          <a:p>
            <a:pPr eaLnBrk="1" hangingPunct="1"/>
            <a:r>
              <a:rPr lang="en-US" dirty="0" smtClean="0"/>
              <a:t>Victimization</a:t>
            </a:r>
          </a:p>
          <a:p>
            <a:pPr eaLnBrk="1" hangingPunct="1"/>
            <a:r>
              <a:rPr lang="en-US" dirty="0" smtClean="0"/>
              <a:t>Perpetration</a:t>
            </a:r>
          </a:p>
        </p:txBody>
      </p:sp>
      <p:sp>
        <p:nvSpPr>
          <p:cNvPr id="31750" name="Rectangle 6"/>
          <p:cNvSpPr>
            <a:spLocks noGrp="1" noChangeArrowheads="1"/>
          </p:cNvSpPr>
          <p:nvPr>
            <p:ph type="body" sz="half" idx="2"/>
          </p:nvPr>
        </p:nvSpPr>
        <p:spPr>
          <a:xfrm>
            <a:off x="4648200" y="2133600"/>
            <a:ext cx="4038600" cy="4525963"/>
          </a:xfrm>
        </p:spPr>
        <p:txBody>
          <a:bodyPr/>
          <a:lstStyle/>
          <a:p>
            <a:pPr eaLnBrk="1" hangingPunct="1"/>
            <a:r>
              <a:rPr lang="en-US" dirty="0" smtClean="0"/>
              <a:t>Peer </a:t>
            </a:r>
          </a:p>
          <a:p>
            <a:pPr eaLnBrk="1" hangingPunct="1"/>
            <a:r>
              <a:rPr lang="en-US" dirty="0" smtClean="0"/>
              <a:t>Sibling</a:t>
            </a:r>
          </a:p>
          <a:p>
            <a:pPr eaLnBrk="1" hangingPunct="1"/>
            <a:r>
              <a:rPr lang="en-US" dirty="0" smtClean="0"/>
              <a:t>Dating</a:t>
            </a:r>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50">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50">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P spid="3175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Sleep and Aggression</a:t>
            </a:r>
          </a:p>
        </p:txBody>
      </p:sp>
      <p:pic>
        <p:nvPicPr>
          <p:cNvPr id="43011" name="Picture 4" descr="MMj02839640000[1]"/>
          <p:cNvPicPr>
            <a:picLocks noGrp="1" noChangeAspect="1" noChangeArrowheads="1" noCrop="1"/>
          </p:cNvPicPr>
          <p:nvPr>
            <p:ph sz="half" idx="2"/>
          </p:nvPr>
        </p:nvPicPr>
        <p:blipFill>
          <a:blip r:embed="rId3" cstate="print"/>
          <a:srcRect/>
          <a:stretch>
            <a:fillRect/>
          </a:stretch>
        </p:blipFill>
        <p:spPr>
          <a:xfrm>
            <a:off x="838200" y="1524000"/>
            <a:ext cx="1219200" cy="1125538"/>
          </a:xfrm>
          <a:noFill/>
        </p:spPr>
      </p:pic>
      <p:graphicFrame>
        <p:nvGraphicFramePr>
          <p:cNvPr id="33824" name="Group 32"/>
          <p:cNvGraphicFramePr>
            <a:graphicFrameLocks noGrp="1"/>
          </p:cNvGraphicFramePr>
          <p:nvPr>
            <p:ph sz="half" idx="1"/>
          </p:nvPr>
        </p:nvGraphicFramePr>
        <p:xfrm>
          <a:off x="457200" y="2895600"/>
          <a:ext cx="8153400" cy="2439988"/>
        </p:xfrm>
        <a:graphic>
          <a:graphicData uri="http://schemas.openxmlformats.org/drawingml/2006/table">
            <a:tbl>
              <a:tblPr/>
              <a:tblGrid>
                <a:gridCol w="2038350"/>
                <a:gridCol w="2038350"/>
                <a:gridCol w="2038350"/>
                <a:gridCol w="203835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6-7 (58%)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cs typeface="Arial" charset="0"/>
                        </a:rPr>
                        <a:t>≤5 (30%)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0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Aggressive behavior in past 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29" name="Text Box 28"/>
          <p:cNvSpPr txBox="1">
            <a:spLocks noChangeArrowheads="1"/>
          </p:cNvSpPr>
          <p:nvPr/>
        </p:nvSpPr>
        <p:spPr bwMode="auto">
          <a:xfrm>
            <a:off x="3733800" y="2286000"/>
            <a:ext cx="4724400" cy="579438"/>
          </a:xfrm>
          <a:prstGeom prst="rect">
            <a:avLst/>
          </a:prstGeom>
          <a:noFill/>
          <a:ln w="9525">
            <a:noFill/>
            <a:miter lim="800000"/>
            <a:headEnd/>
            <a:tailEnd/>
          </a:ln>
        </p:spPr>
        <p:txBody>
          <a:bodyPr>
            <a:spAutoFit/>
          </a:bodyPr>
          <a:lstStyle/>
          <a:p>
            <a:pPr>
              <a:spcBef>
                <a:spcPct val="50000"/>
              </a:spcBef>
            </a:pPr>
            <a:r>
              <a:rPr lang="en-US" sz="3200" dirty="0"/>
              <a:t>Hours of Sleep</a:t>
            </a:r>
          </a:p>
        </p:txBody>
      </p:sp>
      <p:sp>
        <p:nvSpPr>
          <p:cNvPr id="43030" name="Text Box 33"/>
          <p:cNvSpPr txBox="1">
            <a:spLocks noChangeArrowheads="1"/>
          </p:cNvSpPr>
          <p:nvPr/>
        </p:nvSpPr>
        <p:spPr bwMode="auto">
          <a:xfrm>
            <a:off x="7620000" y="0"/>
            <a:ext cx="1524000" cy="396875"/>
          </a:xfrm>
          <a:prstGeom prst="rect">
            <a:avLst/>
          </a:prstGeom>
          <a:noFill/>
          <a:ln w="9525">
            <a:noFill/>
            <a:miter lim="800000"/>
            <a:headEnd/>
            <a:tailEnd/>
          </a:ln>
        </p:spPr>
        <p:txBody>
          <a:bodyPr>
            <a:spAutoFit/>
          </a:bodyPr>
          <a:lstStyle/>
          <a:p>
            <a:pPr>
              <a:spcBef>
                <a:spcPct val="50000"/>
              </a:spcBef>
            </a:pPr>
            <a:r>
              <a:rPr lang="en-US" sz="2000" dirty="0"/>
              <a:t>BYS 2006</a:t>
            </a:r>
          </a:p>
        </p:txBody>
      </p:sp>
      <p:sp>
        <p:nvSpPr>
          <p:cNvPr id="33826" name="Text Box 34"/>
          <p:cNvSpPr txBox="1">
            <a:spLocks noChangeArrowheads="1"/>
          </p:cNvSpPr>
          <p:nvPr/>
        </p:nvSpPr>
        <p:spPr bwMode="auto">
          <a:xfrm>
            <a:off x="2971800" y="4191000"/>
            <a:ext cx="1295400" cy="641350"/>
          </a:xfrm>
          <a:prstGeom prst="rect">
            <a:avLst/>
          </a:prstGeom>
          <a:noFill/>
          <a:ln w="9525">
            <a:noFill/>
            <a:miter lim="800000"/>
            <a:headEnd/>
            <a:tailEnd/>
          </a:ln>
        </p:spPr>
        <p:txBody>
          <a:bodyPr>
            <a:spAutoFit/>
          </a:bodyPr>
          <a:lstStyle/>
          <a:p>
            <a:pPr>
              <a:spcBef>
                <a:spcPct val="50000"/>
              </a:spcBef>
            </a:pPr>
            <a:r>
              <a:rPr lang="en-US" sz="3600" dirty="0"/>
              <a:t>30%</a:t>
            </a:r>
          </a:p>
        </p:txBody>
      </p:sp>
      <p:sp>
        <p:nvSpPr>
          <p:cNvPr id="33827" name="Text Box 35"/>
          <p:cNvSpPr txBox="1">
            <a:spLocks noChangeArrowheads="1"/>
          </p:cNvSpPr>
          <p:nvPr/>
        </p:nvSpPr>
        <p:spPr bwMode="auto">
          <a:xfrm>
            <a:off x="5029200" y="4191000"/>
            <a:ext cx="1295400" cy="641350"/>
          </a:xfrm>
          <a:prstGeom prst="rect">
            <a:avLst/>
          </a:prstGeom>
          <a:noFill/>
          <a:ln w="9525">
            <a:noFill/>
            <a:miter lim="800000"/>
            <a:headEnd/>
            <a:tailEnd/>
          </a:ln>
        </p:spPr>
        <p:txBody>
          <a:bodyPr>
            <a:spAutoFit/>
          </a:bodyPr>
          <a:lstStyle/>
          <a:p>
            <a:pPr>
              <a:spcBef>
                <a:spcPct val="50000"/>
              </a:spcBef>
            </a:pPr>
            <a:r>
              <a:rPr lang="en-US" sz="3600" dirty="0"/>
              <a:t>38%</a:t>
            </a:r>
          </a:p>
        </p:txBody>
      </p:sp>
      <p:sp>
        <p:nvSpPr>
          <p:cNvPr id="33828" name="Text Box 36"/>
          <p:cNvSpPr txBox="1">
            <a:spLocks noChangeArrowheads="1"/>
          </p:cNvSpPr>
          <p:nvPr/>
        </p:nvSpPr>
        <p:spPr bwMode="auto">
          <a:xfrm>
            <a:off x="6934200" y="4191000"/>
            <a:ext cx="1295400" cy="641350"/>
          </a:xfrm>
          <a:prstGeom prst="rect">
            <a:avLst/>
          </a:prstGeom>
          <a:noFill/>
          <a:ln w="9525">
            <a:noFill/>
            <a:miter lim="800000"/>
            <a:headEnd/>
            <a:tailEnd/>
          </a:ln>
        </p:spPr>
        <p:txBody>
          <a:bodyPr>
            <a:spAutoFit/>
          </a:bodyPr>
          <a:lstStyle/>
          <a:p>
            <a:pPr>
              <a:spcBef>
                <a:spcPct val="50000"/>
              </a:spcBef>
            </a:pPr>
            <a:r>
              <a:rPr lang="en-US" sz="3600" dirty="0"/>
              <a:t>40%</a:t>
            </a:r>
          </a:p>
        </p:txBody>
      </p:sp>
      <p:sp>
        <p:nvSpPr>
          <p:cNvPr id="43034" name="Text Box 37"/>
          <p:cNvSpPr txBox="1">
            <a:spLocks noChangeArrowheads="1"/>
          </p:cNvSpPr>
          <p:nvPr/>
        </p:nvSpPr>
        <p:spPr bwMode="auto">
          <a:xfrm>
            <a:off x="0" y="0"/>
            <a:ext cx="1219200" cy="396875"/>
          </a:xfrm>
          <a:prstGeom prst="rect">
            <a:avLst/>
          </a:prstGeom>
          <a:noFill/>
          <a:ln w="9525">
            <a:noFill/>
            <a:miter lim="800000"/>
            <a:headEnd/>
            <a:tailEnd/>
          </a:ln>
        </p:spPr>
        <p:txBody>
          <a:bodyPr>
            <a:spAutoFit/>
          </a:bodyPr>
          <a:lstStyle/>
          <a:p>
            <a:pPr>
              <a:spcBef>
                <a:spcPct val="50000"/>
              </a:spcBef>
            </a:pPr>
            <a:r>
              <a:rPr lang="en-US" sz="2000" dirty="0"/>
              <a:t>Study 1</a:t>
            </a:r>
          </a:p>
        </p:txBody>
      </p:sp>
      <p:sp>
        <p:nvSpPr>
          <p:cNvPr id="11" name="TextBox 10"/>
          <p:cNvSpPr txBox="1"/>
          <p:nvPr/>
        </p:nvSpPr>
        <p:spPr>
          <a:xfrm>
            <a:off x="420420" y="5486400"/>
            <a:ext cx="5968301" cy="369332"/>
          </a:xfrm>
          <a:prstGeom prst="rect">
            <a:avLst/>
          </a:prstGeom>
          <a:noFill/>
        </p:spPr>
        <p:txBody>
          <a:bodyPr wrap="none" rtlCol="0">
            <a:spAutoFit/>
          </a:bodyPr>
          <a:lstStyle/>
          <a:p>
            <a:r>
              <a:rPr lang="en-US" sz="1800" dirty="0" smtClean="0"/>
              <a:t>Amount of sleep associated with what time school starts.</a:t>
            </a:r>
            <a:endParaRPr lang="en-US" sz="1800" dirty="0"/>
          </a:p>
        </p:txBody>
      </p:sp>
      <p:sp>
        <p:nvSpPr>
          <p:cNvPr id="12" name="Footer Placeholder 11"/>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8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6" grpId="0"/>
      <p:bldP spid="33827" grpId="0"/>
      <p:bldP spid="338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z="4000" dirty="0" smtClean="0"/>
              <a:t>Peer Perceptions of Gun Carrying</a:t>
            </a:r>
          </a:p>
        </p:txBody>
      </p:sp>
      <p:graphicFrame>
        <p:nvGraphicFramePr>
          <p:cNvPr id="34847" name="Group 31"/>
          <p:cNvGraphicFramePr>
            <a:graphicFrameLocks noGrp="1"/>
          </p:cNvGraphicFramePr>
          <p:nvPr>
            <p:ph sz="quarter" idx="2"/>
          </p:nvPr>
        </p:nvGraphicFramePr>
        <p:xfrm>
          <a:off x="533400" y="3124200"/>
          <a:ext cx="8153400" cy="944880"/>
        </p:xfrm>
        <a:graphic>
          <a:graphicData uri="http://schemas.openxmlformats.org/drawingml/2006/table">
            <a:tbl>
              <a:tblPr/>
              <a:tblGrid>
                <a:gridCol w="4076700"/>
                <a:gridCol w="4076700"/>
              </a:tblGrid>
              <a:tr h="661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Mean estimate of classmates carrying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4848" name="Group 32"/>
          <p:cNvGraphicFramePr>
            <a:graphicFrameLocks noGrp="1"/>
          </p:cNvGraphicFramePr>
          <p:nvPr>
            <p:ph sz="quarter" idx="3"/>
          </p:nvPr>
        </p:nvGraphicFramePr>
        <p:xfrm>
          <a:off x="533400" y="4267200"/>
          <a:ext cx="8153400" cy="944880"/>
        </p:xfrm>
        <a:graphic>
          <a:graphicData uri="http://schemas.openxmlformats.org/drawingml/2006/table">
            <a:tbl>
              <a:tblPr/>
              <a:tblGrid>
                <a:gridCol w="4076700"/>
                <a:gridCol w="4076700"/>
              </a:tblGrid>
              <a:tr h="633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Mean estimate of neighborhood carrying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4850" name="Group 34"/>
          <p:cNvGraphicFramePr>
            <a:graphicFrameLocks noGrp="1"/>
          </p:cNvGraphicFramePr>
          <p:nvPr/>
        </p:nvGraphicFramePr>
        <p:xfrm>
          <a:off x="533400" y="2362200"/>
          <a:ext cx="8153400" cy="609600"/>
        </p:xfrm>
        <a:graphic>
          <a:graphicData uri="http://schemas.openxmlformats.org/drawingml/2006/table">
            <a:tbl>
              <a:tblPr/>
              <a:tblGrid>
                <a:gridCol w="4076700"/>
                <a:gridCol w="40767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Self-reported Carrying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6107" name="Rectangle 35"/>
          <p:cNvSpPr>
            <a:spLocks noChangeArrowheads="1"/>
          </p:cNvSpPr>
          <p:nvPr/>
        </p:nvSpPr>
        <p:spPr bwMode="auto">
          <a:xfrm>
            <a:off x="228600" y="1371600"/>
            <a:ext cx="8382000" cy="641350"/>
          </a:xfrm>
          <a:prstGeom prst="rect">
            <a:avLst/>
          </a:prstGeom>
          <a:noFill/>
          <a:ln w="9525">
            <a:noFill/>
            <a:miter lim="800000"/>
            <a:headEnd/>
            <a:tailEnd/>
          </a:ln>
        </p:spPr>
        <p:txBody>
          <a:bodyPr>
            <a:spAutoFit/>
          </a:bodyPr>
          <a:lstStyle/>
          <a:p>
            <a:r>
              <a:rPr lang="en-US" sz="3600" dirty="0">
                <a:solidFill>
                  <a:schemeClr val="tx2"/>
                </a:solidFill>
              </a:rPr>
              <a:t>Gun Carrying Overestimates</a:t>
            </a:r>
          </a:p>
        </p:txBody>
      </p:sp>
      <p:sp>
        <p:nvSpPr>
          <p:cNvPr id="46108" name="Text Box 36"/>
          <p:cNvSpPr txBox="1">
            <a:spLocks noChangeArrowheads="1"/>
          </p:cNvSpPr>
          <p:nvPr/>
        </p:nvSpPr>
        <p:spPr bwMode="auto">
          <a:xfrm>
            <a:off x="7620000" y="0"/>
            <a:ext cx="1524000" cy="396875"/>
          </a:xfrm>
          <a:prstGeom prst="rect">
            <a:avLst/>
          </a:prstGeom>
          <a:noFill/>
          <a:ln w="9525">
            <a:noFill/>
            <a:miter lim="800000"/>
            <a:headEnd/>
            <a:tailEnd/>
          </a:ln>
        </p:spPr>
        <p:txBody>
          <a:bodyPr>
            <a:spAutoFit/>
          </a:bodyPr>
          <a:lstStyle/>
          <a:p>
            <a:pPr>
              <a:spcBef>
                <a:spcPct val="50000"/>
              </a:spcBef>
            </a:pPr>
            <a:r>
              <a:rPr lang="en-US" sz="2000" dirty="0"/>
              <a:t>BYS 2008</a:t>
            </a:r>
          </a:p>
        </p:txBody>
      </p:sp>
      <p:sp>
        <p:nvSpPr>
          <p:cNvPr id="46109" name="Text Box 37"/>
          <p:cNvSpPr txBox="1">
            <a:spLocks noChangeArrowheads="1"/>
          </p:cNvSpPr>
          <p:nvPr/>
        </p:nvSpPr>
        <p:spPr bwMode="auto">
          <a:xfrm>
            <a:off x="0" y="0"/>
            <a:ext cx="1219200" cy="396875"/>
          </a:xfrm>
          <a:prstGeom prst="rect">
            <a:avLst/>
          </a:prstGeom>
          <a:noFill/>
          <a:ln w="9525">
            <a:noFill/>
            <a:miter lim="800000"/>
            <a:headEnd/>
            <a:tailEnd/>
          </a:ln>
        </p:spPr>
        <p:txBody>
          <a:bodyPr>
            <a:spAutoFit/>
          </a:bodyPr>
          <a:lstStyle/>
          <a:p>
            <a:pPr>
              <a:spcBef>
                <a:spcPct val="50000"/>
              </a:spcBef>
            </a:pPr>
            <a:r>
              <a:rPr lang="en-US" sz="2000" dirty="0"/>
              <a:t>Study 4</a:t>
            </a:r>
          </a:p>
        </p:txBody>
      </p:sp>
      <p:sp>
        <p:nvSpPr>
          <p:cNvPr id="9" name="Footer Placeholder 8"/>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52" name="Rectangle 12"/>
          <p:cNvSpPr>
            <a:spLocks noGrp="1" noChangeArrowheads="1"/>
          </p:cNvSpPr>
          <p:nvPr>
            <p:ph type="title"/>
          </p:nvPr>
        </p:nvSpPr>
        <p:spPr/>
        <p:txBody>
          <a:bodyPr/>
          <a:lstStyle/>
          <a:p>
            <a:pPr eaLnBrk="1" hangingPunct="1">
              <a:defRPr/>
            </a:pPr>
            <a:r>
              <a:rPr lang="en-US" dirty="0" smtClean="0"/>
              <a:t>Gun Carrying Overestimates</a:t>
            </a:r>
          </a:p>
        </p:txBody>
      </p:sp>
      <p:graphicFrame>
        <p:nvGraphicFramePr>
          <p:cNvPr id="87070" name="Group 30"/>
          <p:cNvGraphicFramePr>
            <a:graphicFrameLocks noGrp="1"/>
          </p:cNvGraphicFramePr>
          <p:nvPr>
            <p:ph type="tbl" idx="1"/>
          </p:nvPr>
        </p:nvGraphicFramePr>
        <p:xfrm>
          <a:off x="457200" y="2286000"/>
          <a:ext cx="8229600" cy="3179445"/>
        </p:xfrm>
        <a:graphic>
          <a:graphicData uri="http://schemas.openxmlformats.org/drawingml/2006/table">
            <a:tbl>
              <a:tblPr/>
              <a:tblGrid>
                <a:gridCol w="2743200"/>
                <a:gridCol w="2743200"/>
                <a:gridCol w="2743200"/>
              </a:tblGrid>
              <a:tr h="156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Overestimates of Peer Carrying (&gt;15%)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Overestimates of Peer Carrying (&lt;15%)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1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Self-reported Carrying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7121" name="Text Box 31"/>
          <p:cNvSpPr txBox="1">
            <a:spLocks noChangeArrowheads="1"/>
          </p:cNvSpPr>
          <p:nvPr/>
        </p:nvSpPr>
        <p:spPr bwMode="auto">
          <a:xfrm>
            <a:off x="7620000" y="0"/>
            <a:ext cx="1524000" cy="396875"/>
          </a:xfrm>
          <a:prstGeom prst="rect">
            <a:avLst/>
          </a:prstGeom>
          <a:noFill/>
          <a:ln w="9525">
            <a:noFill/>
            <a:miter lim="800000"/>
            <a:headEnd/>
            <a:tailEnd/>
          </a:ln>
        </p:spPr>
        <p:txBody>
          <a:bodyPr>
            <a:spAutoFit/>
          </a:bodyPr>
          <a:lstStyle/>
          <a:p>
            <a:pPr>
              <a:spcBef>
                <a:spcPct val="50000"/>
              </a:spcBef>
            </a:pPr>
            <a:r>
              <a:rPr lang="en-US" sz="2000" dirty="0"/>
              <a:t>BYS 2008</a:t>
            </a:r>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8600" y="304800"/>
            <a:ext cx="8686800" cy="1143000"/>
          </a:xfrm>
        </p:spPr>
        <p:txBody>
          <a:bodyPr/>
          <a:lstStyle/>
          <a:p>
            <a:pPr eaLnBrk="1" hangingPunct="1">
              <a:defRPr/>
            </a:pPr>
            <a:r>
              <a:rPr lang="en-US" sz="4000" dirty="0" smtClean="0"/>
              <a:t>Difficulty for Teenagers to Get a Gun</a:t>
            </a:r>
          </a:p>
        </p:txBody>
      </p:sp>
      <p:graphicFrame>
        <p:nvGraphicFramePr>
          <p:cNvPr id="89153" name="Group 65"/>
          <p:cNvGraphicFramePr>
            <a:graphicFrameLocks noGrp="1"/>
          </p:cNvGraphicFramePr>
          <p:nvPr>
            <p:ph sz="half" idx="1"/>
          </p:nvPr>
        </p:nvGraphicFramePr>
        <p:xfrm>
          <a:off x="457200" y="1676400"/>
          <a:ext cx="8229600" cy="1752601"/>
        </p:xfrm>
        <a:graphic>
          <a:graphicData uri="http://schemas.openxmlformats.org/drawingml/2006/table">
            <a:tbl>
              <a:tblPr/>
              <a:tblGrid>
                <a:gridCol w="2057400"/>
                <a:gridCol w="2057400"/>
                <a:gridCol w="2057400"/>
                <a:gridCol w="2057400"/>
              </a:tblGrid>
              <a:tr h="487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EASY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DIFFICULT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IMPOSSIBLE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65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Estimated Difficulty for OTHER KIDS to get gun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68%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9155" name="Group 67"/>
          <p:cNvGraphicFramePr>
            <a:graphicFrameLocks noGrp="1"/>
          </p:cNvGraphicFramePr>
          <p:nvPr>
            <p:ph sz="half" idx="4294967295"/>
          </p:nvPr>
        </p:nvGraphicFramePr>
        <p:xfrm>
          <a:off x="457200" y="3429000"/>
          <a:ext cx="8229600" cy="1371600"/>
        </p:xfrm>
        <a:graphic>
          <a:graphicData uri="http://schemas.openxmlformats.org/drawingml/2006/table">
            <a:tbl>
              <a:tblPr/>
              <a:tblGrid>
                <a:gridCol w="2057400"/>
                <a:gridCol w="2057400"/>
                <a:gridCol w="2057400"/>
                <a:gridCol w="2057400"/>
              </a:tblGrid>
              <a:tr h="1371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Estimated difficulty of SELF to get gun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24%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36%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9156" name="Group 68"/>
          <p:cNvGraphicFramePr>
            <a:graphicFrameLocks noGrp="1"/>
          </p:cNvGraphicFramePr>
          <p:nvPr>
            <p:ph sz="half" idx="2"/>
          </p:nvPr>
        </p:nvGraphicFramePr>
        <p:xfrm>
          <a:off x="457200" y="4800600"/>
          <a:ext cx="8229600" cy="1401763"/>
        </p:xfrm>
        <a:graphic>
          <a:graphicData uri="http://schemas.openxmlformats.org/drawingml/2006/table">
            <a:tbl>
              <a:tblPr/>
              <a:tblGrid>
                <a:gridCol w="2057400"/>
                <a:gridCol w="2057400"/>
                <a:gridCol w="2057400"/>
                <a:gridCol w="2057400"/>
              </a:tblGrid>
              <a:tr h="1401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Ideal world- How easy for teens to get a gun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18%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Arial" charset="0"/>
                        </a:rPr>
                        <a:t>68%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72" name="Text Box 81"/>
          <p:cNvSpPr txBox="1">
            <a:spLocks noChangeArrowheads="1"/>
          </p:cNvSpPr>
          <p:nvPr/>
        </p:nvSpPr>
        <p:spPr bwMode="auto">
          <a:xfrm>
            <a:off x="7620000" y="0"/>
            <a:ext cx="1524000" cy="396875"/>
          </a:xfrm>
          <a:prstGeom prst="rect">
            <a:avLst/>
          </a:prstGeom>
          <a:noFill/>
          <a:ln w="9525">
            <a:noFill/>
            <a:miter lim="800000"/>
            <a:headEnd/>
            <a:tailEnd/>
          </a:ln>
        </p:spPr>
        <p:txBody>
          <a:bodyPr>
            <a:spAutoFit/>
          </a:bodyPr>
          <a:lstStyle/>
          <a:p>
            <a:pPr>
              <a:spcBef>
                <a:spcPct val="50000"/>
              </a:spcBef>
            </a:pPr>
            <a:r>
              <a:rPr lang="en-US" sz="2000" dirty="0"/>
              <a:t>BYS 2008</a:t>
            </a:r>
          </a:p>
        </p:txBody>
      </p:sp>
      <p:sp>
        <p:nvSpPr>
          <p:cNvPr id="7" name="Footer Placeholder 6"/>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1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dirty="0" smtClean="0"/>
              <a:t>Collaborations</a:t>
            </a:r>
          </a:p>
        </p:txBody>
      </p:sp>
      <p:sp>
        <p:nvSpPr>
          <p:cNvPr id="8198" name="Rectangle 3"/>
          <p:cNvSpPr>
            <a:spLocks noGrp="1" noChangeArrowheads="1"/>
          </p:cNvSpPr>
          <p:nvPr>
            <p:ph type="body" sz="half" idx="1"/>
          </p:nvPr>
        </p:nvSpPr>
        <p:spPr>
          <a:xfrm>
            <a:off x="457200" y="1600200"/>
            <a:ext cx="7696200" cy="1828800"/>
          </a:xfrm>
        </p:spPr>
        <p:txBody>
          <a:bodyPr/>
          <a:lstStyle/>
          <a:p>
            <a:pPr marL="609600" indent="-609600" eaLnBrk="1" hangingPunct="1">
              <a:buNone/>
            </a:pPr>
            <a:r>
              <a:rPr lang="en-US" sz="2800" dirty="0" smtClean="0"/>
              <a:t>1.	Helping pediatricians help parents prevent violence (e.g., corporal punishment, bullying)</a:t>
            </a:r>
          </a:p>
        </p:txBody>
      </p:sp>
      <p:graphicFrame>
        <p:nvGraphicFramePr>
          <p:cNvPr id="8194" name="Object 7"/>
          <p:cNvGraphicFramePr>
            <a:graphicFrameLocks noChangeAspect="1"/>
          </p:cNvGraphicFramePr>
          <p:nvPr>
            <p:ph sz="quarter" idx="2"/>
          </p:nvPr>
        </p:nvGraphicFramePr>
        <p:xfrm>
          <a:off x="990600" y="4343400"/>
          <a:ext cx="1473200" cy="2185988"/>
        </p:xfrm>
        <a:graphic>
          <a:graphicData uri="http://schemas.openxmlformats.org/presentationml/2006/ole">
            <p:oleObj spid="_x0000_s8194" name="Bitmap Image" r:id="rId4" imgW="1991003" imgH="2952381" progId="PBrush">
              <p:embed/>
            </p:oleObj>
          </a:graphicData>
        </a:graphic>
      </p:graphicFrame>
      <p:graphicFrame>
        <p:nvGraphicFramePr>
          <p:cNvPr id="8195" name="Object 9"/>
          <p:cNvGraphicFramePr>
            <a:graphicFrameLocks noChangeAspect="1"/>
          </p:cNvGraphicFramePr>
          <p:nvPr>
            <p:ph sz="quarter" idx="3"/>
          </p:nvPr>
        </p:nvGraphicFramePr>
        <p:xfrm>
          <a:off x="2743200" y="4343400"/>
          <a:ext cx="1468438" cy="2187575"/>
        </p:xfrm>
        <a:graphic>
          <a:graphicData uri="http://schemas.openxmlformats.org/presentationml/2006/ole">
            <p:oleObj spid="_x0000_s8195" name="Bitmap Image" r:id="rId5" imgW="1980952" imgH="2952381" progId="PBrush">
              <p:embed/>
            </p:oleObj>
          </a:graphicData>
        </a:graphic>
      </p:graphicFrame>
      <p:pic>
        <p:nvPicPr>
          <p:cNvPr id="8199" name="Picture 11" descr="SegeRobert"/>
          <p:cNvPicPr>
            <a:picLocks noChangeAspect="1" noChangeArrowheads="1"/>
          </p:cNvPicPr>
          <p:nvPr/>
        </p:nvPicPr>
        <p:blipFill>
          <a:blip r:embed="rId6" cstate="print"/>
          <a:srcRect/>
          <a:stretch>
            <a:fillRect/>
          </a:stretch>
        </p:blipFill>
        <p:spPr bwMode="auto">
          <a:xfrm>
            <a:off x="6402388" y="2667000"/>
            <a:ext cx="1965325" cy="2590800"/>
          </a:xfrm>
          <a:prstGeom prst="rect">
            <a:avLst/>
          </a:prstGeom>
          <a:noFill/>
          <a:ln w="9525">
            <a:noFill/>
            <a:miter lim="800000"/>
            <a:headEnd/>
            <a:tailEnd/>
          </a:ln>
        </p:spPr>
      </p:pic>
      <p:graphicFrame>
        <p:nvGraphicFramePr>
          <p:cNvPr id="8196" name="Object 12"/>
          <p:cNvGraphicFramePr>
            <a:graphicFrameLocks noChangeAspect="1"/>
          </p:cNvGraphicFramePr>
          <p:nvPr/>
        </p:nvGraphicFramePr>
        <p:xfrm>
          <a:off x="4572000" y="4343400"/>
          <a:ext cx="1463675" cy="2166938"/>
        </p:xfrm>
        <a:graphic>
          <a:graphicData uri="http://schemas.openxmlformats.org/presentationml/2006/ole">
            <p:oleObj spid="_x0000_s8196" name="Bitmap Image" r:id="rId7" imgW="2000000" imgH="2962689" progId="PBrush">
              <p:embed/>
            </p:oleObj>
          </a:graphicData>
        </a:graphic>
      </p:graphicFrame>
      <p:sp>
        <p:nvSpPr>
          <p:cNvPr id="8200" name="Text Box 13"/>
          <p:cNvSpPr txBox="1">
            <a:spLocks noChangeArrowheads="1"/>
          </p:cNvSpPr>
          <p:nvPr/>
        </p:nvSpPr>
        <p:spPr bwMode="auto">
          <a:xfrm>
            <a:off x="990600" y="6521450"/>
            <a:ext cx="6324600" cy="336550"/>
          </a:xfrm>
          <a:prstGeom prst="rect">
            <a:avLst/>
          </a:prstGeom>
          <a:noFill/>
          <a:ln w="9525">
            <a:noFill/>
            <a:miter lim="800000"/>
            <a:headEnd/>
            <a:tailEnd/>
          </a:ln>
        </p:spPr>
        <p:txBody>
          <a:bodyPr>
            <a:spAutoFit/>
          </a:bodyPr>
          <a:lstStyle/>
          <a:p>
            <a:pPr>
              <a:spcBef>
                <a:spcPct val="50000"/>
              </a:spcBef>
            </a:pPr>
            <a:r>
              <a:rPr lang="en-US" sz="1600" dirty="0"/>
              <a:t>www.aap.org/connectedkids/ClinicalGuide.pdf</a:t>
            </a:r>
          </a:p>
        </p:txBody>
      </p:sp>
      <p:sp>
        <p:nvSpPr>
          <p:cNvPr id="9" name="Footer Placeholder 8"/>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defRPr/>
            </a:pPr>
            <a:r>
              <a:rPr lang="en-US" sz="3200" dirty="0" smtClean="0"/>
              <a:t>Collaborations (cont.)</a:t>
            </a:r>
          </a:p>
        </p:txBody>
      </p:sp>
      <p:sp>
        <p:nvSpPr>
          <p:cNvPr id="52227" name="Rectangle 3"/>
          <p:cNvSpPr>
            <a:spLocks noGrp="1" noChangeArrowheads="1"/>
          </p:cNvSpPr>
          <p:nvPr>
            <p:ph type="body" sz="half" idx="1"/>
          </p:nvPr>
        </p:nvSpPr>
        <p:spPr>
          <a:xfrm>
            <a:off x="457200" y="1600200"/>
            <a:ext cx="8458200" cy="1676400"/>
          </a:xfrm>
        </p:spPr>
        <p:txBody>
          <a:bodyPr/>
          <a:lstStyle/>
          <a:p>
            <a:pPr marL="609600" indent="-609600" eaLnBrk="1" hangingPunct="1">
              <a:buFontTx/>
              <a:buAutoNum type="arabicPeriod" startAt="2"/>
            </a:pPr>
            <a:r>
              <a:rPr lang="en-US" sz="2800" dirty="0" smtClean="0"/>
              <a:t>Working with nonprofits to change media role (Hollywood, reporters)</a:t>
            </a:r>
          </a:p>
          <a:p>
            <a:pPr marL="609600" indent="-609600" eaLnBrk="1" hangingPunct="1">
              <a:buFontTx/>
              <a:buNone/>
            </a:pPr>
            <a:r>
              <a:rPr lang="en-US" sz="2800" dirty="0" smtClean="0"/>
              <a:t>	(e.g., “Where did the gun come from?”)</a:t>
            </a:r>
          </a:p>
          <a:p>
            <a:pPr marL="609600" indent="-609600" eaLnBrk="1" hangingPunct="1">
              <a:buFontTx/>
              <a:buNone/>
            </a:pPr>
            <a:endParaRPr lang="en-US" sz="2800" dirty="0" smtClean="0"/>
          </a:p>
        </p:txBody>
      </p:sp>
      <p:pic>
        <p:nvPicPr>
          <p:cNvPr id="52228" name="Picture 4" descr="masspostcard"/>
          <p:cNvPicPr>
            <a:picLocks noGrp="1" noChangeAspect="1" noChangeArrowheads="1"/>
          </p:cNvPicPr>
          <p:nvPr>
            <p:ph sz="half" idx="2"/>
          </p:nvPr>
        </p:nvPicPr>
        <p:blipFill>
          <a:blip r:embed="rId3" cstate="print"/>
          <a:srcRect/>
          <a:stretch>
            <a:fillRect/>
          </a:stretch>
        </p:blipFill>
        <p:spPr>
          <a:xfrm>
            <a:off x="2590800" y="3124200"/>
            <a:ext cx="3962400" cy="3332163"/>
          </a:xfrm>
          <a:solidFill>
            <a:schemeClr val="accent1"/>
          </a:solidFill>
        </p:spPr>
      </p:pic>
      <p:sp>
        <p:nvSpPr>
          <p:cNvPr id="52229" name="Text Box 6"/>
          <p:cNvSpPr txBox="1">
            <a:spLocks noChangeArrowheads="1"/>
          </p:cNvSpPr>
          <p:nvPr/>
        </p:nvSpPr>
        <p:spPr bwMode="auto">
          <a:xfrm>
            <a:off x="2590800" y="6400800"/>
            <a:ext cx="5562600" cy="336550"/>
          </a:xfrm>
          <a:prstGeom prst="rect">
            <a:avLst/>
          </a:prstGeom>
          <a:noFill/>
          <a:ln w="9525">
            <a:noFill/>
            <a:miter lim="800000"/>
            <a:headEnd/>
            <a:tailEnd/>
          </a:ln>
        </p:spPr>
        <p:txBody>
          <a:bodyPr>
            <a:spAutoFit/>
          </a:bodyPr>
          <a:lstStyle/>
          <a:p>
            <a:pPr>
              <a:spcBef>
                <a:spcPct val="50000"/>
              </a:spcBef>
            </a:pPr>
            <a:r>
              <a:rPr lang="en-US" sz="1600" dirty="0"/>
              <a:t>http://www.wheredidtheguncomefrom.com/</a:t>
            </a:r>
          </a:p>
        </p:txBody>
      </p:sp>
      <p:sp>
        <p:nvSpPr>
          <p:cNvPr id="6" name="Footer Placeholder 5"/>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eaLnBrk="1" hangingPunct="1">
              <a:defRPr/>
            </a:pPr>
            <a:r>
              <a:rPr lang="en-US" sz="3200" dirty="0" smtClean="0"/>
              <a:t>Collaborations (cont.)</a:t>
            </a:r>
          </a:p>
        </p:txBody>
      </p:sp>
      <p:pic>
        <p:nvPicPr>
          <p:cNvPr id="53251" name="Picture 6" descr="pax_header2"/>
          <p:cNvPicPr>
            <a:picLocks noGrp="1" noChangeAspect="1" noChangeArrowheads="1"/>
          </p:cNvPicPr>
          <p:nvPr>
            <p:ph sz="quarter" idx="2"/>
          </p:nvPr>
        </p:nvPicPr>
        <p:blipFill>
          <a:blip r:embed="rId3" cstate="print"/>
          <a:srcRect/>
          <a:stretch>
            <a:fillRect/>
          </a:stretch>
        </p:blipFill>
        <p:spPr>
          <a:xfrm>
            <a:off x="1981200" y="3352800"/>
            <a:ext cx="6858000" cy="857250"/>
          </a:xfrm>
          <a:noFill/>
        </p:spPr>
      </p:pic>
      <p:pic>
        <p:nvPicPr>
          <p:cNvPr id="53252" name="Picture 8" descr="logo"/>
          <p:cNvPicPr>
            <a:picLocks noGrp="1" noChangeAspect="1" noChangeArrowheads="1"/>
          </p:cNvPicPr>
          <p:nvPr>
            <p:ph sz="quarter" idx="3"/>
          </p:nvPr>
        </p:nvPicPr>
        <p:blipFill>
          <a:blip r:embed="rId4" cstate="print"/>
          <a:srcRect/>
          <a:stretch>
            <a:fillRect/>
          </a:stretch>
        </p:blipFill>
        <p:spPr>
          <a:xfrm>
            <a:off x="533400" y="3200400"/>
            <a:ext cx="1414463" cy="1414463"/>
          </a:xfrm>
          <a:noFill/>
        </p:spPr>
      </p:pic>
      <p:sp>
        <p:nvSpPr>
          <p:cNvPr id="53253" name="Text Box 10"/>
          <p:cNvSpPr txBox="1">
            <a:spLocks noChangeArrowheads="1"/>
          </p:cNvSpPr>
          <p:nvPr/>
        </p:nvSpPr>
        <p:spPr bwMode="auto">
          <a:xfrm>
            <a:off x="2057400" y="4267200"/>
            <a:ext cx="3200400" cy="396875"/>
          </a:xfrm>
          <a:prstGeom prst="rect">
            <a:avLst/>
          </a:prstGeom>
          <a:noFill/>
          <a:ln w="9525">
            <a:noFill/>
            <a:miter lim="800000"/>
            <a:headEnd/>
            <a:tailEnd/>
          </a:ln>
        </p:spPr>
        <p:txBody>
          <a:bodyPr>
            <a:spAutoFit/>
          </a:bodyPr>
          <a:lstStyle/>
          <a:p>
            <a:pPr>
              <a:spcBef>
                <a:spcPct val="50000"/>
              </a:spcBef>
            </a:pPr>
            <a:r>
              <a:rPr lang="en-US" sz="2000" dirty="0"/>
              <a:t>http://www.paxusa.org</a:t>
            </a:r>
          </a:p>
        </p:txBody>
      </p:sp>
      <p:sp>
        <p:nvSpPr>
          <p:cNvPr id="53254" name="Rectangle 11"/>
          <p:cNvSpPr>
            <a:spLocks noChangeArrowheads="1"/>
          </p:cNvSpPr>
          <p:nvPr/>
        </p:nvSpPr>
        <p:spPr bwMode="auto">
          <a:xfrm>
            <a:off x="457200" y="1600200"/>
            <a:ext cx="8229600" cy="4525963"/>
          </a:xfrm>
          <a:prstGeom prst="rect">
            <a:avLst/>
          </a:prstGeom>
          <a:noFill/>
          <a:ln w="9525">
            <a:noFill/>
            <a:miter lim="800000"/>
            <a:headEnd/>
            <a:tailEnd/>
          </a:ln>
        </p:spPr>
        <p:txBody>
          <a:bodyPr/>
          <a:lstStyle/>
          <a:p>
            <a:pPr marL="609600" indent="-609600">
              <a:spcBef>
                <a:spcPct val="20000"/>
              </a:spcBef>
              <a:buFontTx/>
              <a:buAutoNum type="arabicPeriod" startAt="3"/>
            </a:pPr>
            <a:r>
              <a:rPr lang="en-US" sz="3200" dirty="0"/>
              <a:t>Helping students “speak up”</a:t>
            </a:r>
          </a:p>
        </p:txBody>
      </p:sp>
      <p:sp>
        <p:nvSpPr>
          <p:cNvPr id="7" name="Footer Placeholder 6"/>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eaLnBrk="1" hangingPunct="1">
              <a:defRPr/>
            </a:pPr>
            <a:r>
              <a:rPr lang="en-US" sz="3200" dirty="0" smtClean="0"/>
              <a:t>Collaborations (cont.)</a:t>
            </a:r>
          </a:p>
        </p:txBody>
      </p:sp>
      <p:sp>
        <p:nvSpPr>
          <p:cNvPr id="54275" name="Rectangle 5"/>
          <p:cNvSpPr>
            <a:spLocks noGrp="1" noChangeArrowheads="1"/>
          </p:cNvSpPr>
          <p:nvPr>
            <p:ph type="body" sz="half" idx="1"/>
          </p:nvPr>
        </p:nvSpPr>
        <p:spPr>
          <a:xfrm>
            <a:off x="457200" y="1600200"/>
            <a:ext cx="7162800" cy="4525963"/>
          </a:xfrm>
          <a:noFill/>
        </p:spPr>
        <p:txBody>
          <a:bodyPr/>
          <a:lstStyle/>
          <a:p>
            <a:pPr marL="609600" indent="-609600" eaLnBrk="1" hangingPunct="1">
              <a:buFontTx/>
              <a:buAutoNum type="arabicPeriod" startAt="4"/>
            </a:pPr>
            <a:r>
              <a:rPr lang="en-US" sz="2800" dirty="0" smtClean="0"/>
              <a:t>Working with survivors</a:t>
            </a:r>
          </a:p>
          <a:p>
            <a:pPr marL="609600" indent="-609600" eaLnBrk="1" hangingPunct="1">
              <a:buFontTx/>
              <a:buNone/>
            </a:pPr>
            <a:r>
              <a:rPr lang="en-US" sz="2800" dirty="0" smtClean="0"/>
              <a:t>	(e.g., toolkit for first responders)</a:t>
            </a:r>
          </a:p>
        </p:txBody>
      </p:sp>
      <p:pic>
        <p:nvPicPr>
          <p:cNvPr id="54276" name="Picture 6" descr="first aid"/>
          <p:cNvPicPr>
            <a:picLocks noGrp="1" noChangeAspect="1" noChangeArrowheads="1"/>
          </p:cNvPicPr>
          <p:nvPr>
            <p:ph sz="half" idx="2"/>
          </p:nvPr>
        </p:nvPicPr>
        <p:blipFill>
          <a:blip r:embed="rId3" cstate="print"/>
          <a:srcRect/>
          <a:stretch>
            <a:fillRect/>
          </a:stretch>
        </p:blipFill>
        <p:spPr>
          <a:xfrm>
            <a:off x="3429000" y="3505200"/>
            <a:ext cx="2066925" cy="1554163"/>
          </a:xfrm>
          <a:noFill/>
        </p:spPr>
      </p:pic>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981200"/>
            <a:ext cx="8382000" cy="1981200"/>
          </a:xfrm>
        </p:spPr>
        <p:txBody>
          <a:bodyPr/>
          <a:lstStyle/>
          <a:p>
            <a:pPr eaLnBrk="1" hangingPunct="1">
              <a:defRPr/>
            </a:pPr>
            <a:r>
              <a:rPr lang="en-US" sz="4000" dirty="0" smtClean="0"/>
              <a:t>What Public Health Adds to the </a:t>
            </a:r>
            <a:br>
              <a:rPr lang="en-US" sz="4000" dirty="0" smtClean="0"/>
            </a:br>
            <a:r>
              <a:rPr lang="en-US" sz="4000" dirty="0" smtClean="0"/>
              <a:t> Criminal Justice/Criminology Approach</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l" eaLnBrk="1" hangingPunct="1">
              <a:defRPr/>
            </a:pPr>
            <a:r>
              <a:rPr lang="en-US" sz="3200" dirty="0" smtClean="0"/>
              <a:t>Collaborations (cont.)</a:t>
            </a:r>
          </a:p>
        </p:txBody>
      </p:sp>
      <p:sp>
        <p:nvSpPr>
          <p:cNvPr id="54275" name="Rectangle 5"/>
          <p:cNvSpPr>
            <a:spLocks noGrp="1" noChangeArrowheads="1"/>
          </p:cNvSpPr>
          <p:nvPr>
            <p:ph type="body" sz="half" idx="1"/>
          </p:nvPr>
        </p:nvSpPr>
        <p:spPr>
          <a:xfrm>
            <a:off x="457200" y="1600200"/>
            <a:ext cx="7162800" cy="4525963"/>
          </a:xfrm>
          <a:noFill/>
        </p:spPr>
        <p:txBody>
          <a:bodyPr/>
          <a:lstStyle/>
          <a:p>
            <a:pPr marL="609600" indent="-609600" eaLnBrk="1" hangingPunct="1">
              <a:buNone/>
            </a:pPr>
            <a:r>
              <a:rPr lang="en-US" sz="2800" dirty="0" smtClean="0"/>
              <a:t>5.	Working with gun stores to reduce gun suicide</a:t>
            </a:r>
          </a:p>
        </p:txBody>
      </p:sp>
      <p:pic>
        <p:nvPicPr>
          <p:cNvPr id="6" name="Picture 5" descr="gunshop.jpg"/>
          <p:cNvPicPr>
            <a:picLocks noChangeAspect="1"/>
          </p:cNvPicPr>
          <p:nvPr/>
        </p:nvPicPr>
        <p:blipFill>
          <a:blip r:embed="rId3" cstate="print"/>
          <a:stretch>
            <a:fillRect/>
          </a:stretch>
        </p:blipFill>
        <p:spPr>
          <a:xfrm>
            <a:off x="2133600" y="3124200"/>
            <a:ext cx="4358640" cy="2438400"/>
          </a:xfrm>
          <a:prstGeom prst="rect">
            <a:avLst/>
          </a:prstGeom>
        </p:spPr>
      </p:pic>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l" eaLnBrk="1" hangingPunct="1">
              <a:defRPr/>
            </a:pPr>
            <a:r>
              <a:rPr lang="en-US" sz="3200" dirty="0" smtClean="0"/>
              <a:t>Collaborations (cont.)</a:t>
            </a:r>
          </a:p>
        </p:txBody>
      </p:sp>
      <p:sp>
        <p:nvSpPr>
          <p:cNvPr id="9223" name="Rectangle 3"/>
          <p:cNvSpPr>
            <a:spLocks noGrp="1" noChangeArrowheads="1"/>
          </p:cNvSpPr>
          <p:nvPr>
            <p:ph type="body" sz="half" idx="1"/>
          </p:nvPr>
        </p:nvSpPr>
        <p:spPr>
          <a:xfrm>
            <a:off x="381000" y="1219200"/>
            <a:ext cx="7848600" cy="1143000"/>
          </a:xfrm>
        </p:spPr>
        <p:txBody>
          <a:bodyPr/>
          <a:lstStyle/>
          <a:p>
            <a:pPr marL="609600" indent="-609600" eaLnBrk="1" hangingPunct="1">
              <a:buNone/>
            </a:pPr>
            <a:r>
              <a:rPr lang="en-US" sz="2800" dirty="0" smtClean="0"/>
              <a:t>6.	Working with a dozen grassroots community organizations </a:t>
            </a:r>
            <a:r>
              <a:rPr lang="en-US" sz="2800" dirty="0" smtClean="0">
                <a:cs typeface="Arial" charset="0"/>
              </a:rPr>
              <a:t>→</a:t>
            </a:r>
            <a:r>
              <a:rPr lang="en-US" sz="2800" dirty="0" smtClean="0"/>
              <a:t> helping them work together</a:t>
            </a:r>
          </a:p>
        </p:txBody>
      </p:sp>
      <p:graphicFrame>
        <p:nvGraphicFramePr>
          <p:cNvPr id="9218" name="Object 4"/>
          <p:cNvGraphicFramePr>
            <a:graphicFrameLocks noChangeAspect="1"/>
          </p:cNvGraphicFramePr>
          <p:nvPr>
            <p:ph sz="quarter" idx="2"/>
          </p:nvPr>
        </p:nvGraphicFramePr>
        <p:xfrm>
          <a:off x="4953000" y="2449513"/>
          <a:ext cx="2819400" cy="868362"/>
        </p:xfrm>
        <a:graphic>
          <a:graphicData uri="http://schemas.openxmlformats.org/presentationml/2006/ole">
            <p:oleObj spid="_x0000_s9218" name="Bitmap Image" r:id="rId4" imgW="4361905" imgH="1343212" progId="PBrush">
              <p:embed/>
            </p:oleObj>
          </a:graphicData>
        </a:graphic>
      </p:graphicFrame>
      <p:graphicFrame>
        <p:nvGraphicFramePr>
          <p:cNvPr id="9219" name="Object 6"/>
          <p:cNvGraphicFramePr>
            <a:graphicFrameLocks noChangeAspect="1"/>
          </p:cNvGraphicFramePr>
          <p:nvPr>
            <p:ph sz="quarter" idx="3"/>
          </p:nvPr>
        </p:nvGraphicFramePr>
        <p:xfrm>
          <a:off x="2133600" y="4495800"/>
          <a:ext cx="4038600" cy="503238"/>
        </p:xfrm>
        <a:graphic>
          <a:graphicData uri="http://schemas.openxmlformats.org/presentationml/2006/ole">
            <p:oleObj spid="_x0000_s9219" name="Bitmap Image" r:id="rId5" imgW="4590476" imgH="571731" progId="PBrush">
              <p:embed/>
            </p:oleObj>
          </a:graphicData>
        </a:graphic>
      </p:graphicFrame>
      <p:graphicFrame>
        <p:nvGraphicFramePr>
          <p:cNvPr id="9220" name="Object 8"/>
          <p:cNvGraphicFramePr>
            <a:graphicFrameLocks noChangeAspect="1"/>
          </p:cNvGraphicFramePr>
          <p:nvPr/>
        </p:nvGraphicFramePr>
        <p:xfrm>
          <a:off x="304800" y="5638800"/>
          <a:ext cx="2133600" cy="976313"/>
        </p:xfrm>
        <a:graphic>
          <a:graphicData uri="http://schemas.openxmlformats.org/presentationml/2006/ole">
            <p:oleObj spid="_x0000_s9220" name="Bitmap Image" r:id="rId6" imgW="2704762" imgH="1238423" progId="PBrush">
              <p:embed/>
            </p:oleObj>
          </a:graphicData>
        </a:graphic>
      </p:graphicFrame>
      <p:graphicFrame>
        <p:nvGraphicFramePr>
          <p:cNvPr id="9221" name="Object 9"/>
          <p:cNvGraphicFramePr>
            <a:graphicFrameLocks noChangeAspect="1"/>
          </p:cNvGraphicFramePr>
          <p:nvPr/>
        </p:nvGraphicFramePr>
        <p:xfrm>
          <a:off x="3352800" y="2514600"/>
          <a:ext cx="1123950" cy="1082675"/>
        </p:xfrm>
        <a:graphic>
          <a:graphicData uri="http://schemas.openxmlformats.org/presentationml/2006/ole">
            <p:oleObj spid="_x0000_s9221" name="Bitmap Image" r:id="rId7" imgW="1580952" imgH="1523810" progId="PBrush">
              <p:embed/>
            </p:oleObj>
          </a:graphicData>
        </a:graphic>
      </p:graphicFrame>
      <p:pic>
        <p:nvPicPr>
          <p:cNvPr id="9224" name="Picture 10" descr="Harvard-Street-Neighborhood"/>
          <p:cNvPicPr>
            <a:picLocks noChangeAspect="1" noChangeArrowheads="1"/>
          </p:cNvPicPr>
          <p:nvPr/>
        </p:nvPicPr>
        <p:blipFill>
          <a:blip r:embed="rId8" cstate="print"/>
          <a:srcRect/>
          <a:stretch>
            <a:fillRect/>
          </a:stretch>
        </p:blipFill>
        <p:spPr bwMode="auto">
          <a:xfrm>
            <a:off x="6705600" y="3954463"/>
            <a:ext cx="2105025" cy="855662"/>
          </a:xfrm>
          <a:prstGeom prst="rect">
            <a:avLst/>
          </a:prstGeom>
          <a:noFill/>
          <a:ln w="9525">
            <a:noFill/>
            <a:miter lim="800000"/>
            <a:headEnd/>
            <a:tailEnd/>
          </a:ln>
        </p:spPr>
      </p:pic>
      <p:pic>
        <p:nvPicPr>
          <p:cNvPr id="9225" name="Picture 12" descr="louis d"/>
          <p:cNvPicPr>
            <a:picLocks noChangeAspect="1" noChangeArrowheads="1"/>
          </p:cNvPicPr>
          <p:nvPr/>
        </p:nvPicPr>
        <p:blipFill>
          <a:blip r:embed="rId9" cstate="print"/>
          <a:srcRect/>
          <a:stretch>
            <a:fillRect/>
          </a:stretch>
        </p:blipFill>
        <p:spPr bwMode="auto">
          <a:xfrm>
            <a:off x="7467600" y="5181600"/>
            <a:ext cx="1181100" cy="1181100"/>
          </a:xfrm>
          <a:prstGeom prst="rect">
            <a:avLst/>
          </a:prstGeom>
          <a:noFill/>
          <a:ln w="9525">
            <a:noFill/>
            <a:miter lim="800000"/>
            <a:headEnd/>
            <a:tailEnd/>
          </a:ln>
        </p:spPr>
      </p:pic>
      <p:pic>
        <p:nvPicPr>
          <p:cNvPr id="9226" name="Picture 13" descr="MAPS-logo"/>
          <p:cNvPicPr>
            <a:picLocks noChangeAspect="1" noChangeArrowheads="1"/>
          </p:cNvPicPr>
          <p:nvPr/>
        </p:nvPicPr>
        <p:blipFill>
          <a:blip r:embed="rId10" cstate="print"/>
          <a:srcRect/>
          <a:stretch>
            <a:fillRect/>
          </a:stretch>
        </p:blipFill>
        <p:spPr bwMode="auto">
          <a:xfrm>
            <a:off x="304800" y="2514600"/>
            <a:ext cx="1271588" cy="2457450"/>
          </a:xfrm>
          <a:prstGeom prst="rect">
            <a:avLst/>
          </a:prstGeom>
          <a:noFill/>
          <a:ln w="9525">
            <a:noFill/>
            <a:miter lim="800000"/>
            <a:headEnd/>
            <a:tailEnd/>
          </a:ln>
        </p:spPr>
      </p:pic>
      <p:pic>
        <p:nvPicPr>
          <p:cNvPr id="9227" name="Picture 14" descr="tenpoint-logo"/>
          <p:cNvPicPr>
            <a:picLocks noChangeAspect="1" noChangeArrowheads="1"/>
          </p:cNvPicPr>
          <p:nvPr/>
        </p:nvPicPr>
        <p:blipFill>
          <a:blip r:embed="rId11" cstate="print"/>
          <a:srcRect/>
          <a:stretch>
            <a:fillRect/>
          </a:stretch>
        </p:blipFill>
        <p:spPr bwMode="auto">
          <a:xfrm>
            <a:off x="3048000" y="5410200"/>
            <a:ext cx="4048125" cy="1238250"/>
          </a:xfrm>
          <a:prstGeom prst="rect">
            <a:avLst/>
          </a:prstGeom>
          <a:noFill/>
          <a:ln w="9525">
            <a:noFill/>
            <a:miter lim="800000"/>
            <a:headEnd/>
            <a:tailEnd/>
          </a:ln>
        </p:spPr>
      </p:pic>
      <p:pic>
        <p:nvPicPr>
          <p:cNvPr id="9228" name="Picture 11" descr="Black Min"/>
          <p:cNvPicPr>
            <a:picLocks noChangeAspect="1" noChangeArrowheads="1"/>
          </p:cNvPicPr>
          <p:nvPr/>
        </p:nvPicPr>
        <p:blipFill>
          <a:blip r:embed="rId12" cstate="print"/>
          <a:srcRect/>
          <a:stretch>
            <a:fillRect/>
          </a:stretch>
        </p:blipFill>
        <p:spPr bwMode="auto">
          <a:xfrm>
            <a:off x="3352800" y="5410200"/>
            <a:ext cx="3400425" cy="438150"/>
          </a:xfrm>
          <a:prstGeom prst="rect">
            <a:avLst/>
          </a:prstGeom>
          <a:noFill/>
          <a:ln w="9525">
            <a:noFill/>
            <a:miter lim="800000"/>
            <a:headEnd/>
            <a:tailEnd/>
          </a:ln>
        </p:spPr>
      </p:pic>
      <p:pic>
        <p:nvPicPr>
          <p:cNvPr id="9229" name="Picture 15" descr="Project Right"/>
          <p:cNvPicPr>
            <a:picLocks noChangeAspect="1" noChangeArrowheads="1"/>
          </p:cNvPicPr>
          <p:nvPr/>
        </p:nvPicPr>
        <p:blipFill>
          <a:blip r:embed="rId13" cstate="print"/>
          <a:srcRect/>
          <a:stretch>
            <a:fillRect/>
          </a:stretch>
        </p:blipFill>
        <p:spPr bwMode="auto">
          <a:xfrm>
            <a:off x="1524000" y="2590800"/>
            <a:ext cx="1181100" cy="1122363"/>
          </a:xfrm>
          <a:prstGeom prst="rect">
            <a:avLst/>
          </a:prstGeom>
          <a:noFill/>
          <a:ln w="9525">
            <a:noFill/>
            <a:miter lim="800000"/>
            <a:headEnd/>
            <a:tailEnd/>
          </a:ln>
        </p:spPr>
      </p:pic>
      <p:pic>
        <p:nvPicPr>
          <p:cNvPr id="9230" name="Picture 16" descr="sbchc"/>
          <p:cNvPicPr>
            <a:picLocks noChangeAspect="1" noChangeArrowheads="1"/>
          </p:cNvPicPr>
          <p:nvPr/>
        </p:nvPicPr>
        <p:blipFill>
          <a:blip r:embed="rId14" cstate="print"/>
          <a:srcRect/>
          <a:stretch>
            <a:fillRect/>
          </a:stretch>
        </p:blipFill>
        <p:spPr bwMode="auto">
          <a:xfrm>
            <a:off x="1905000" y="4114800"/>
            <a:ext cx="3495675" cy="133350"/>
          </a:xfrm>
          <a:prstGeom prst="rect">
            <a:avLst/>
          </a:prstGeom>
          <a:noFill/>
          <a:ln w="9525">
            <a:noFill/>
            <a:miter lim="800000"/>
            <a:headEnd/>
            <a:tailEnd/>
          </a:ln>
        </p:spPr>
      </p:pic>
      <p:sp>
        <p:nvSpPr>
          <p:cNvPr id="15" name="Footer Placeholder 1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dirty="0" smtClean="0"/>
              <a:t>What does public health add?</a:t>
            </a:r>
          </a:p>
        </p:txBody>
      </p:sp>
      <p:sp>
        <p:nvSpPr>
          <p:cNvPr id="53251" name="Rectangle 3"/>
          <p:cNvSpPr>
            <a:spLocks noGrp="1" noChangeArrowheads="1"/>
          </p:cNvSpPr>
          <p:nvPr>
            <p:ph type="body" idx="1"/>
          </p:nvPr>
        </p:nvSpPr>
        <p:spPr/>
        <p:txBody>
          <a:bodyPr/>
          <a:lstStyle/>
          <a:p>
            <a:pPr eaLnBrk="1" hangingPunct="1">
              <a:lnSpc>
                <a:spcPct val="90000"/>
              </a:lnSpc>
            </a:pPr>
            <a:r>
              <a:rPr lang="en-US" dirty="0" smtClean="0"/>
              <a:t>Government institutions: CDC, NIH, state and local health departments</a:t>
            </a:r>
            <a:br>
              <a:rPr lang="en-US" dirty="0" smtClean="0"/>
            </a:br>
            <a:endParaRPr lang="en-US" dirty="0" smtClean="0"/>
          </a:p>
          <a:p>
            <a:pPr eaLnBrk="1" hangingPunct="1">
              <a:lnSpc>
                <a:spcPct val="90000"/>
              </a:lnSpc>
            </a:pPr>
            <a:r>
              <a:rPr lang="en-US" dirty="0" smtClean="0"/>
              <a:t>New research professionals:</a:t>
            </a:r>
          </a:p>
          <a:p>
            <a:pPr lvl="1" eaLnBrk="1" hangingPunct="1">
              <a:lnSpc>
                <a:spcPct val="90000"/>
              </a:lnSpc>
            </a:pPr>
            <a:r>
              <a:rPr lang="en-US" dirty="0" smtClean="0"/>
              <a:t>Doctors and public health professionals</a:t>
            </a:r>
          </a:p>
          <a:p>
            <a:pPr lvl="1" eaLnBrk="1" hangingPunct="1">
              <a:lnSpc>
                <a:spcPct val="90000"/>
              </a:lnSpc>
            </a:pPr>
            <a:r>
              <a:rPr lang="en-US" dirty="0" smtClean="0"/>
              <a:t>New data sources</a:t>
            </a:r>
          </a:p>
          <a:p>
            <a:pPr lvl="1" eaLnBrk="1" hangingPunct="1">
              <a:lnSpc>
                <a:spcPct val="90000"/>
              </a:lnSpc>
            </a:pPr>
            <a:r>
              <a:rPr lang="en-US" dirty="0" smtClean="0"/>
              <a:t>New analytic tools</a:t>
            </a:r>
            <a:br>
              <a:rPr lang="en-US" dirty="0" smtClean="0"/>
            </a:br>
            <a:endParaRPr lang="en-US" dirty="0" smtClean="0"/>
          </a:p>
          <a:p>
            <a:pPr eaLnBrk="1" hangingPunct="1">
              <a:lnSpc>
                <a:spcPct val="90000"/>
              </a:lnSpc>
            </a:pPr>
            <a:r>
              <a:rPr lang="en-US" dirty="0" smtClean="0"/>
              <a:t>Energize and coordinate nonprofits</a:t>
            </a:r>
          </a:p>
        </p:txBody>
      </p:sp>
      <p:sp>
        <p:nvSpPr>
          <p:cNvPr id="56324" name="Text Box 4"/>
          <p:cNvSpPr txBox="1">
            <a:spLocks noChangeArrowheads="1"/>
          </p:cNvSpPr>
          <p:nvPr/>
        </p:nvSpPr>
        <p:spPr bwMode="auto">
          <a:xfrm>
            <a:off x="0" y="0"/>
            <a:ext cx="3733800" cy="366713"/>
          </a:xfrm>
          <a:prstGeom prst="rect">
            <a:avLst/>
          </a:prstGeom>
          <a:noFill/>
          <a:ln w="9525">
            <a:noFill/>
            <a:miter lim="800000"/>
            <a:headEnd/>
            <a:tailEnd/>
          </a:ln>
        </p:spPr>
        <p:txBody>
          <a:bodyPr>
            <a:spAutoFit/>
          </a:bodyPr>
          <a:lstStyle/>
          <a:p>
            <a:pPr>
              <a:spcBef>
                <a:spcPct val="50000"/>
              </a:spcBef>
            </a:pPr>
            <a:r>
              <a:rPr lang="en-US" sz="1800" dirty="0"/>
              <a:t>Conclusion</a:t>
            </a:r>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Grp="1" noChangeArrowheads="1"/>
          </p:cNvSpPr>
          <p:nvPr>
            <p:ph type="title"/>
          </p:nvPr>
        </p:nvSpPr>
        <p:spPr>
          <a:xfrm>
            <a:off x="457200" y="533400"/>
            <a:ext cx="8229600" cy="1143000"/>
          </a:xfrm>
        </p:spPr>
        <p:txBody>
          <a:bodyPr/>
          <a:lstStyle/>
          <a:p>
            <a:pPr eaLnBrk="1" hangingPunct="1">
              <a:defRPr/>
            </a:pPr>
            <a:r>
              <a:rPr lang="en-US" dirty="0" smtClean="0"/>
              <a:t>Many Public Health Successes</a:t>
            </a:r>
          </a:p>
        </p:txBody>
      </p:sp>
      <p:pic>
        <p:nvPicPr>
          <p:cNvPr id="58371" name="Picture 4" descr="9780520258464"/>
          <p:cNvPicPr>
            <a:picLocks noGrp="1" noChangeAspect="1" noChangeArrowheads="1"/>
          </p:cNvPicPr>
          <p:nvPr>
            <p:ph idx="1"/>
          </p:nvPr>
        </p:nvPicPr>
        <p:blipFill>
          <a:blip r:embed="rId2" cstate="print"/>
          <a:srcRect/>
          <a:stretch>
            <a:fillRect/>
          </a:stretch>
        </p:blipFill>
        <p:spPr>
          <a:xfrm>
            <a:off x="3048000" y="2057400"/>
            <a:ext cx="3017838" cy="4525963"/>
          </a:xfrm>
          <a:noFill/>
        </p:spPr>
      </p:pic>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09600"/>
            <a:ext cx="8763000" cy="1754326"/>
          </a:xfrm>
          <a:prstGeom prst="rect">
            <a:avLst/>
          </a:prstGeom>
          <a:noFill/>
        </p:spPr>
        <p:txBody>
          <a:bodyPr wrap="square" rtlCol="0">
            <a:spAutoFit/>
          </a:bodyPr>
          <a:lstStyle/>
          <a:p>
            <a:r>
              <a:rPr lang="en-US" sz="3600" dirty="0" smtClean="0"/>
              <a:t>Having a household gun:</a:t>
            </a:r>
            <a:br>
              <a:rPr lang="en-US" sz="3600" dirty="0" smtClean="0"/>
            </a:br>
            <a:r>
              <a:rPr lang="en-US" sz="3600" dirty="0" smtClean="0"/>
              <a:t>	Good for society?</a:t>
            </a:r>
          </a:p>
          <a:p>
            <a:r>
              <a:rPr lang="en-US" sz="3600" dirty="0" smtClean="0"/>
              <a:t>	Good for the individual household?</a:t>
            </a:r>
            <a:endParaRPr lang="en-US" sz="3600" dirty="0"/>
          </a:p>
        </p:txBody>
      </p:sp>
      <p:sp>
        <p:nvSpPr>
          <p:cNvPr id="5" name="TextBox 4"/>
          <p:cNvSpPr txBox="1"/>
          <p:nvPr/>
        </p:nvSpPr>
        <p:spPr>
          <a:xfrm>
            <a:off x="990600" y="2575679"/>
            <a:ext cx="7315200" cy="4370427"/>
          </a:xfrm>
          <a:prstGeom prst="rect">
            <a:avLst/>
          </a:prstGeom>
          <a:noFill/>
        </p:spPr>
        <p:txBody>
          <a:bodyPr wrap="square" rtlCol="0">
            <a:spAutoFit/>
          </a:bodyPr>
          <a:lstStyle/>
          <a:p>
            <a:r>
              <a:rPr lang="en-US" sz="3200" dirty="0" smtClean="0"/>
              <a:t>Costs:		Benefits:</a:t>
            </a:r>
          </a:p>
          <a:p>
            <a:r>
              <a:rPr lang="en-US" sz="3200" dirty="0" smtClean="0"/>
              <a:t>Accidents		Deterrence</a:t>
            </a:r>
          </a:p>
          <a:p>
            <a:r>
              <a:rPr lang="en-US" sz="3200" dirty="0" smtClean="0"/>
              <a:t>Suicide		Thwart crime</a:t>
            </a:r>
          </a:p>
          <a:p>
            <a:r>
              <a:rPr lang="en-US" sz="3200" dirty="0" smtClean="0"/>
              <a:t>Assault		Self-defense gun use</a:t>
            </a:r>
          </a:p>
          <a:p>
            <a:r>
              <a:rPr lang="en-US" sz="3200" dirty="0" smtClean="0"/>
              <a:t>Intimidation</a:t>
            </a:r>
          </a:p>
          <a:p>
            <a:endParaRPr lang="en-US" sz="3200" dirty="0" smtClean="0"/>
          </a:p>
          <a:p>
            <a:r>
              <a:rPr lang="en-US" sz="3200" dirty="0" smtClean="0"/>
              <a:t>	and who actually gets shot</a:t>
            </a:r>
          </a:p>
          <a:p>
            <a:endParaRPr lang="en-US" dirty="0"/>
          </a:p>
        </p:txBody>
      </p:sp>
      <p:sp>
        <p:nvSpPr>
          <p:cNvPr id="6" name="Footer Placeholder 5"/>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447800"/>
            <a:ext cx="8382000" cy="1143000"/>
          </a:xfrm>
        </p:spPr>
        <p:txBody>
          <a:bodyPr/>
          <a:lstStyle/>
          <a:p>
            <a:pPr eaLnBrk="1" hangingPunct="1">
              <a:defRPr/>
            </a:pPr>
            <a:r>
              <a:rPr lang="en-US" sz="6600" dirty="0" smtClean="0"/>
              <a:t>Suicide</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609600"/>
            <a:ext cx="8763000" cy="1200329"/>
          </a:xfrm>
          <a:prstGeom prst="rect">
            <a:avLst/>
          </a:prstGeom>
          <a:noFill/>
        </p:spPr>
        <p:txBody>
          <a:bodyPr wrap="square" rtlCol="0">
            <a:spAutoFit/>
          </a:bodyPr>
          <a:lstStyle/>
          <a:p>
            <a:r>
              <a:rPr lang="en-US" sz="3600" dirty="0" smtClean="0"/>
              <a:t>Limitation of NRC: reach the same conclusion in all areas:</a:t>
            </a:r>
            <a:endParaRPr lang="en-US" sz="3600" dirty="0"/>
          </a:p>
        </p:txBody>
      </p:sp>
      <p:sp>
        <p:nvSpPr>
          <p:cNvPr id="5" name="TextBox 4"/>
          <p:cNvSpPr txBox="1"/>
          <p:nvPr/>
        </p:nvSpPr>
        <p:spPr>
          <a:xfrm>
            <a:off x="990600" y="2057400"/>
            <a:ext cx="7315200" cy="3139321"/>
          </a:xfrm>
          <a:prstGeom prst="rect">
            <a:avLst/>
          </a:prstGeom>
          <a:noFill/>
        </p:spPr>
        <p:txBody>
          <a:bodyPr wrap="square" rtlCol="0">
            <a:spAutoFit/>
          </a:bodyPr>
          <a:lstStyle/>
          <a:p>
            <a:r>
              <a:rPr lang="en-US" sz="3600" dirty="0" smtClean="0"/>
              <a:t>Really don’t know anything</a:t>
            </a:r>
          </a:p>
          <a:p>
            <a:endParaRPr lang="en-US" sz="3600" dirty="0" smtClean="0"/>
          </a:p>
          <a:p>
            <a:r>
              <a:rPr lang="en-US" sz="3600" dirty="0" smtClean="0"/>
              <a:t>When actually know a lot more in some areas more than others…</a:t>
            </a:r>
          </a:p>
          <a:p>
            <a:endParaRPr lang="en-US" dirty="0"/>
          </a:p>
        </p:txBody>
      </p:sp>
      <p:sp>
        <p:nvSpPr>
          <p:cNvPr id="6" name="Footer Placeholder 5"/>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a:lstStyle/>
          <a:p>
            <a:pPr algn="l" eaLnBrk="1" hangingPunct="1">
              <a:defRPr/>
            </a:pPr>
            <a:r>
              <a:rPr lang="en-US" sz="5200" dirty="0" smtClean="0"/>
              <a:t>Suicide</a:t>
            </a:r>
          </a:p>
        </p:txBody>
      </p:sp>
      <p:sp>
        <p:nvSpPr>
          <p:cNvPr id="3" name="TextBox 2"/>
          <p:cNvSpPr txBox="1"/>
          <p:nvPr/>
        </p:nvSpPr>
        <p:spPr>
          <a:xfrm>
            <a:off x="609600" y="1371600"/>
            <a:ext cx="8153400" cy="3970318"/>
          </a:xfrm>
          <a:prstGeom prst="rect">
            <a:avLst/>
          </a:prstGeom>
          <a:noFill/>
        </p:spPr>
        <p:txBody>
          <a:bodyPr wrap="square" rtlCol="0">
            <a:spAutoFit/>
          </a:bodyPr>
          <a:lstStyle/>
          <a:p>
            <a:r>
              <a:rPr lang="en-US" sz="1800" dirty="0" smtClean="0"/>
              <a:t>“All of the (case control) studies that the committee reviewed have found a positive association between household gun ownership and suicide risk.” (173)</a:t>
            </a:r>
          </a:p>
          <a:p>
            <a:endParaRPr lang="en-US" sz="1800" dirty="0" smtClean="0"/>
          </a:p>
          <a:p>
            <a:r>
              <a:rPr lang="en-US" sz="1800" dirty="0" smtClean="0"/>
              <a:t>“There appears to be a cross-sectional association between rates of household gun ownership and overall rates of suicide, reported on both sides of the gun policy debate.” (193)</a:t>
            </a:r>
          </a:p>
          <a:p>
            <a:endParaRPr lang="en-US" sz="1800" dirty="0" smtClean="0"/>
          </a:p>
          <a:p>
            <a:endParaRPr lang="en-US" sz="1800" dirty="0" smtClean="0"/>
          </a:p>
          <a:p>
            <a:r>
              <a:rPr lang="en-US" sz="1800" dirty="0" smtClean="0"/>
              <a:t>Main conclusion: “the committee cannot determine whether these associations demonstrate causal relationships.” (6)</a:t>
            </a:r>
          </a:p>
          <a:p>
            <a:endParaRPr lang="en-US" sz="1800" dirty="0" smtClean="0"/>
          </a:p>
          <a:p>
            <a:r>
              <a:rPr lang="en-US" sz="1800" dirty="0" smtClean="0"/>
              <a:t>“The issue of substitution has been almost entirely ignored in the literature of guns and suicide.” (194)</a:t>
            </a:r>
          </a:p>
          <a:p>
            <a:endParaRPr lang="en-US" sz="1800"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90827"/>
            <a:ext cx="8991600" cy="1815882"/>
          </a:xfrm>
          <a:prstGeom prst="rect">
            <a:avLst/>
          </a:prstGeom>
          <a:noFill/>
        </p:spPr>
        <p:txBody>
          <a:bodyPr wrap="square" rtlCol="0">
            <a:spAutoFit/>
          </a:bodyPr>
          <a:lstStyle/>
          <a:p>
            <a:r>
              <a:rPr lang="en-US" sz="4000" dirty="0" smtClean="0"/>
              <a:t>Lots of studies since NRC report actually completed:</a:t>
            </a:r>
          </a:p>
          <a:p>
            <a:endParaRPr lang="en-US" sz="1600" dirty="0" smtClean="0"/>
          </a:p>
          <a:p>
            <a:endParaRPr lang="en-US" sz="1600"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52400"/>
            <a:ext cx="8077200" cy="7109639"/>
          </a:xfrm>
          <a:prstGeom prst="rect">
            <a:avLst/>
          </a:prstGeom>
          <a:noFill/>
        </p:spPr>
        <p:txBody>
          <a:bodyPr wrap="square" rtlCol="0">
            <a:spAutoFit/>
          </a:bodyPr>
          <a:lstStyle/>
          <a:p>
            <a:r>
              <a:rPr lang="en-US" sz="2800" dirty="0" smtClean="0"/>
              <a:t>A) Gun owners are NOT more depressed or suicidal</a:t>
            </a:r>
          </a:p>
          <a:p>
            <a:endParaRPr lang="en-US" sz="1800" dirty="0" smtClean="0"/>
          </a:p>
          <a:p>
            <a:r>
              <a:rPr lang="en-US" sz="2800" dirty="0" smtClean="0"/>
              <a:t>Multivariate odds ratios:</a:t>
            </a:r>
          </a:p>
          <a:p>
            <a:r>
              <a:rPr lang="en-US" sz="2800" dirty="0" smtClean="0"/>
              <a:t>Living in household with firearm versus not living in household with firearm from National </a:t>
            </a:r>
          </a:p>
          <a:p>
            <a:r>
              <a:rPr lang="en-US" sz="2800" dirty="0" smtClean="0"/>
              <a:t>Co-morbidity Survey</a:t>
            </a:r>
          </a:p>
          <a:p>
            <a:endParaRPr lang="en-US" sz="2800" dirty="0" smtClean="0"/>
          </a:p>
          <a:p>
            <a:r>
              <a:rPr lang="en-US" sz="2800" dirty="0" smtClean="0"/>
              <a:t>		Anxiety disorder	1.0</a:t>
            </a:r>
          </a:p>
          <a:p>
            <a:r>
              <a:rPr lang="en-US" sz="2800" dirty="0" smtClean="0"/>
              <a:t>		Mood disorder	0.9</a:t>
            </a:r>
          </a:p>
          <a:p>
            <a:r>
              <a:rPr lang="en-US" sz="2800" dirty="0" smtClean="0"/>
              <a:t>		Substance Use	0.9</a:t>
            </a:r>
          </a:p>
          <a:p>
            <a:r>
              <a:rPr lang="en-US" sz="2800" dirty="0" smtClean="0"/>
              <a:t>		Suicide Ideation	0.8</a:t>
            </a:r>
          </a:p>
          <a:p>
            <a:r>
              <a:rPr lang="en-US" sz="2800" dirty="0" smtClean="0"/>
              <a:t>		Suicidal Plan	0.5</a:t>
            </a:r>
          </a:p>
          <a:p>
            <a:endParaRPr lang="en-US" sz="2800" dirty="0" smtClean="0"/>
          </a:p>
          <a:p>
            <a:r>
              <a:rPr lang="en-US" sz="1600" dirty="0" smtClean="0"/>
              <a:t>Miller </a:t>
            </a:r>
            <a:r>
              <a:rPr lang="en-US" sz="1600" i="1" dirty="0" smtClean="0"/>
              <a:t>et al</a:t>
            </a:r>
            <a:r>
              <a:rPr lang="en-US" sz="1600" dirty="0" smtClean="0"/>
              <a:t>. (2009) “Recent psychopathology, suicidal thoughts and suicide attempts in households with and without firearms.” </a:t>
            </a:r>
            <a:r>
              <a:rPr lang="en-US" sz="1600" i="1" dirty="0" smtClean="0"/>
              <a:t>Injury Prevention</a:t>
            </a:r>
            <a:r>
              <a:rPr lang="en-US" sz="1600" dirty="0" smtClean="0"/>
              <a:t>.</a:t>
            </a:r>
          </a:p>
          <a:p>
            <a:endParaRPr lang="en-US" sz="1600" dirty="0" smtClean="0"/>
          </a:p>
          <a:p>
            <a:endParaRPr lang="en-US" sz="1600" dirty="0"/>
          </a:p>
        </p:txBody>
      </p:sp>
      <p:sp>
        <p:nvSpPr>
          <p:cNvPr id="3" name="Footer Placeholder 2"/>
          <p:cNvSpPr>
            <a:spLocks noGrp="1"/>
          </p:cNvSpPr>
          <p:nvPr>
            <p:ph type="ftr" sz="quarter" idx="11"/>
          </p:nvPr>
        </p:nvSpPr>
        <p:spPr>
          <a:xfrm>
            <a:off x="457200" y="5791200"/>
            <a:ext cx="8229600" cy="930275"/>
          </a:xfrm>
        </p:spPr>
        <p:txBody>
          <a:bodyPr/>
          <a:lstStyle/>
          <a:p>
            <a:pP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33400"/>
            <a:ext cx="7848600" cy="4647426"/>
          </a:xfrm>
          <a:prstGeom prst="rect">
            <a:avLst/>
          </a:prstGeom>
          <a:noFill/>
        </p:spPr>
        <p:txBody>
          <a:bodyPr wrap="square" rtlCol="0">
            <a:spAutoFit/>
          </a:bodyPr>
          <a:lstStyle/>
          <a:p>
            <a:r>
              <a:rPr lang="en-US" sz="4800" dirty="0" smtClean="0"/>
              <a:t>National Research Council (NRC)</a:t>
            </a:r>
          </a:p>
          <a:p>
            <a:endParaRPr lang="en-US" sz="2800" dirty="0" smtClean="0"/>
          </a:p>
          <a:p>
            <a:r>
              <a:rPr lang="en-US" sz="2800" dirty="0" smtClean="0"/>
              <a:t>No one on the committee was an injury-control professional.</a:t>
            </a:r>
          </a:p>
          <a:p>
            <a:endParaRPr lang="en-US" sz="2800" dirty="0" smtClean="0"/>
          </a:p>
          <a:p>
            <a:r>
              <a:rPr lang="en-US" sz="2800" dirty="0" smtClean="0"/>
              <a:t>Few worked directly in public health (e.g., no one worked at a public health school).</a:t>
            </a:r>
          </a:p>
          <a:p>
            <a:endParaRPr lang="en-US" sz="1600" dirty="0" smtClean="0"/>
          </a:p>
          <a:p>
            <a:endParaRPr lang="en-US" sz="1600"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1143000"/>
          </a:xfrm>
        </p:spPr>
        <p:txBody>
          <a:bodyPr/>
          <a:lstStyle/>
          <a:p>
            <a:pPr algn="l" eaLnBrk="1" hangingPunct="1">
              <a:defRPr/>
            </a:pPr>
            <a:r>
              <a:rPr lang="en-US" sz="3600" dirty="0" smtClean="0"/>
              <a:t>Mental Health of Gun Owners</a:t>
            </a:r>
            <a:br>
              <a:rPr lang="en-US" sz="3600" dirty="0" smtClean="0"/>
            </a:br>
            <a:r>
              <a:rPr lang="en-US" sz="3600" dirty="0" smtClean="0"/>
              <a:t> </a:t>
            </a:r>
            <a:r>
              <a:rPr lang="en-US" sz="2400" dirty="0" smtClean="0"/>
              <a:t>(additional confirming studies)</a:t>
            </a:r>
          </a:p>
        </p:txBody>
      </p:sp>
      <p:sp>
        <p:nvSpPr>
          <p:cNvPr id="3" name="TextBox 2"/>
          <p:cNvSpPr txBox="1"/>
          <p:nvPr/>
        </p:nvSpPr>
        <p:spPr>
          <a:xfrm>
            <a:off x="609600" y="1371600"/>
            <a:ext cx="8153400" cy="5078313"/>
          </a:xfrm>
          <a:prstGeom prst="rect">
            <a:avLst/>
          </a:prstGeom>
          <a:noFill/>
        </p:spPr>
        <p:txBody>
          <a:bodyPr wrap="square" rtlCol="0">
            <a:spAutoFit/>
          </a:bodyPr>
          <a:lstStyle/>
          <a:p>
            <a:pPr marL="342900" indent="-342900">
              <a:buFontTx/>
              <a:buAutoNum type="alphaLcParenR"/>
            </a:pPr>
            <a:r>
              <a:rPr lang="en-US" sz="2400" dirty="0" smtClean="0"/>
              <a:t>Oslin et al. (2004</a:t>
            </a:r>
            <a:r>
              <a:rPr lang="en-US" sz="2400" dirty="0" smtClean="0"/>
              <a:t>). </a:t>
            </a:r>
            <a:r>
              <a:rPr lang="en-US" sz="2400" dirty="0" smtClean="0"/>
              <a:t>“Managing suicide risk in late life: </a:t>
            </a:r>
            <a:r>
              <a:rPr lang="en-US" sz="2400" dirty="0" smtClean="0"/>
              <a:t>Access </a:t>
            </a:r>
            <a:r>
              <a:rPr lang="en-US" sz="2400" dirty="0" smtClean="0"/>
              <a:t>to firearms as a public health risk.” </a:t>
            </a:r>
            <a:r>
              <a:rPr lang="en-US" sz="2400" i="1" dirty="0" smtClean="0"/>
              <a:t>American Journal of Geriatric Psychiatry</a:t>
            </a:r>
            <a:r>
              <a:rPr lang="en-US" sz="2400" dirty="0" smtClean="0"/>
              <a:t>.</a:t>
            </a:r>
          </a:p>
          <a:p>
            <a:pPr marL="342900" indent="-342900">
              <a:buAutoNum type="alphaLcParenR"/>
            </a:pPr>
            <a:r>
              <a:rPr lang="en-US" sz="2400" dirty="0" smtClean="0"/>
              <a:t>Ilgen et al. (2008</a:t>
            </a:r>
            <a:r>
              <a:rPr lang="en-US" sz="2400" dirty="0" smtClean="0"/>
              <a:t>). </a:t>
            </a:r>
            <a:r>
              <a:rPr lang="en-US" sz="2400" dirty="0" smtClean="0"/>
              <a:t>“Mental illness, previous suicidality and access to guns in the United States. </a:t>
            </a:r>
            <a:r>
              <a:rPr lang="en-US" sz="2400" i="1" dirty="0" smtClean="0"/>
              <a:t>Psychiatric Services.</a:t>
            </a:r>
          </a:p>
          <a:p>
            <a:pPr marL="342900" indent="-342900">
              <a:buAutoNum type="alphaLcParenR"/>
            </a:pPr>
            <a:r>
              <a:rPr lang="en-US" sz="2400" dirty="0" smtClean="0"/>
              <a:t>Sorenson and Vittes. (2008</a:t>
            </a:r>
            <a:r>
              <a:rPr lang="en-US" sz="2400" dirty="0" smtClean="0"/>
              <a:t>). </a:t>
            </a:r>
            <a:r>
              <a:rPr lang="en-US" sz="2400" dirty="0" smtClean="0"/>
              <a:t>“Mental health and firearms in community-based </a:t>
            </a:r>
            <a:r>
              <a:rPr lang="en-US" sz="2400" dirty="0" smtClean="0"/>
              <a:t>surveys: Implications for suicide prevention.” </a:t>
            </a:r>
            <a:r>
              <a:rPr lang="en-US" sz="2400" i="1" dirty="0" smtClean="0"/>
              <a:t>Evaluation </a:t>
            </a:r>
            <a:r>
              <a:rPr lang="en-US" sz="2400" i="1" dirty="0" smtClean="0"/>
              <a:t>Review.</a:t>
            </a:r>
            <a:endParaRPr lang="en-US" sz="2400" i="1" dirty="0" smtClean="0"/>
          </a:p>
          <a:p>
            <a:pPr marL="342900" indent="-342900">
              <a:buAutoNum type="alphaLcParenR"/>
            </a:pPr>
            <a:r>
              <a:rPr lang="en-US" sz="2400" dirty="0" err="1" smtClean="0"/>
              <a:t>Kolla</a:t>
            </a:r>
            <a:r>
              <a:rPr lang="en-US" sz="2400" dirty="0" smtClean="0"/>
              <a:t>, O’Connor and </a:t>
            </a:r>
            <a:r>
              <a:rPr lang="en-US" sz="2400" dirty="0" err="1" smtClean="0"/>
              <a:t>Lineberry</a:t>
            </a:r>
            <a:r>
              <a:rPr lang="en-US" sz="2400" dirty="0" smtClean="0"/>
              <a:t>. </a:t>
            </a:r>
            <a:r>
              <a:rPr lang="en-US" sz="2400" dirty="0" smtClean="0"/>
              <a:t>(2011). “The base rates and factors associated with reported access to firearms in psychiatric </a:t>
            </a:r>
            <a:r>
              <a:rPr lang="en-US" sz="2400" dirty="0" smtClean="0"/>
              <a:t>inpatients</a:t>
            </a:r>
            <a:r>
              <a:rPr lang="en-US" sz="2400" dirty="0" smtClean="0"/>
              <a:t>. </a:t>
            </a:r>
            <a:r>
              <a:rPr lang="en-US" sz="2400" i="1" dirty="0" smtClean="0"/>
              <a:t>General Hospital Psychiatry.</a:t>
            </a:r>
          </a:p>
          <a:p>
            <a:pPr marL="342900" indent="-342900">
              <a:buAutoNum type="alphaLcParenR"/>
            </a:pPr>
            <a:endParaRPr lang="en-US" sz="1800" dirty="0" smtClean="0"/>
          </a:p>
          <a:p>
            <a:pPr marL="342900" indent="-342900"/>
            <a:endParaRPr lang="en-US" sz="1800" i="1"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8229600" cy="1143000"/>
          </a:xfrm>
        </p:spPr>
        <p:txBody>
          <a:bodyPr/>
          <a:lstStyle/>
          <a:p>
            <a:pPr algn="l" eaLnBrk="1" hangingPunct="1">
              <a:defRPr/>
            </a:pPr>
            <a:r>
              <a:rPr lang="en-US" sz="3600" dirty="0" smtClean="0">
                <a:latin typeface="Arial" pitchFamily="34" charset="0"/>
                <a:cs typeface="Arial" pitchFamily="34" charset="0"/>
              </a:rPr>
              <a:t>B) Cross-Sectional Ecological Studies of Gun Ownership and Suicide</a:t>
            </a:r>
            <a:endParaRPr lang="en-US" sz="2400" dirty="0" smtClean="0">
              <a:latin typeface="Arial" pitchFamily="34" charset="0"/>
              <a:cs typeface="Arial" pitchFamily="34" charset="0"/>
            </a:endParaRPr>
          </a:p>
        </p:txBody>
      </p:sp>
      <p:sp>
        <p:nvSpPr>
          <p:cNvPr id="3" name="TextBox 2"/>
          <p:cNvSpPr txBox="1"/>
          <p:nvPr/>
        </p:nvSpPr>
        <p:spPr>
          <a:xfrm>
            <a:off x="609600" y="2076271"/>
            <a:ext cx="8153400" cy="2092881"/>
          </a:xfrm>
          <a:prstGeom prst="rect">
            <a:avLst/>
          </a:prstGeom>
          <a:noFill/>
        </p:spPr>
        <p:txBody>
          <a:bodyPr wrap="square" rtlCol="0">
            <a:spAutoFit/>
          </a:bodyPr>
          <a:lstStyle/>
          <a:p>
            <a:pPr marL="342900" indent="-342900"/>
            <a:r>
              <a:rPr lang="en-US" sz="2800" dirty="0" smtClean="0"/>
              <a:t>“Potentially valuable state-level information could be made available through the regular inclusion of gun-ownership questions in the Behavioral Risk Factor Surveillance System.” (NRC, 195)</a:t>
            </a:r>
          </a:p>
          <a:p>
            <a:pPr marL="342900" indent="-342900"/>
            <a:endParaRPr lang="en-US" sz="1800" i="1"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8229600" cy="1143000"/>
          </a:xfrm>
        </p:spPr>
        <p:txBody>
          <a:bodyPr/>
          <a:lstStyle/>
          <a:p>
            <a:pPr algn="l" eaLnBrk="1" hangingPunct="1">
              <a:defRPr/>
            </a:pPr>
            <a:r>
              <a:rPr lang="en-US" sz="3600" dirty="0" smtClean="0"/>
              <a:t>Cross-Sectional Ecological Studies of Gun Ownership and Suicide</a:t>
            </a:r>
            <a:endParaRPr lang="en-US" sz="2400" dirty="0" smtClean="0"/>
          </a:p>
        </p:txBody>
      </p:sp>
      <p:sp>
        <p:nvSpPr>
          <p:cNvPr id="3" name="TextBox 2"/>
          <p:cNvSpPr txBox="1"/>
          <p:nvPr/>
        </p:nvSpPr>
        <p:spPr>
          <a:xfrm>
            <a:off x="609600" y="2076271"/>
            <a:ext cx="8153400" cy="4801314"/>
          </a:xfrm>
          <a:prstGeom prst="rect">
            <a:avLst/>
          </a:prstGeom>
          <a:noFill/>
        </p:spPr>
        <p:txBody>
          <a:bodyPr wrap="square" rtlCol="0">
            <a:spAutoFit/>
          </a:bodyPr>
          <a:lstStyle/>
          <a:p>
            <a:pPr marL="342900" indent="-342900"/>
            <a:r>
              <a:rPr lang="en-US" sz="2800" dirty="0" smtClean="0"/>
              <a:t>“Potentially valuable state-level information could be made available through the regular inclusion of gun-ownership questions in the Behavioral Risk Factor Surveillance System.” (NRC, 195)</a:t>
            </a:r>
          </a:p>
          <a:p>
            <a:pPr marL="342900" indent="-342900"/>
            <a:endParaRPr lang="en-US" sz="2800" dirty="0" smtClean="0"/>
          </a:p>
          <a:p>
            <a:pPr marL="342900" indent="-342900"/>
            <a:r>
              <a:rPr lang="en-US" sz="2800" dirty="0" smtClean="0"/>
              <a:t>Such questions were included in 2001, 2002, 2004 Behavioral Risk Factor Surveillance System (BRFSS), the world’s largest telephone survey (&gt;200,000 respondents)</a:t>
            </a:r>
          </a:p>
          <a:p>
            <a:pPr marL="342900" indent="-342900"/>
            <a:endParaRPr lang="en-US" sz="1800" dirty="0" smtClean="0"/>
          </a:p>
          <a:p>
            <a:pPr marL="342900" indent="-342900"/>
            <a:endParaRPr lang="en-US" sz="1800" dirty="0" smtClean="0"/>
          </a:p>
          <a:p>
            <a:pPr marL="342900" indent="-342900"/>
            <a:endParaRPr lang="en-US" sz="1800" i="1"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8229600" cy="1143000"/>
          </a:xfrm>
        </p:spPr>
        <p:txBody>
          <a:bodyPr/>
          <a:lstStyle/>
          <a:p>
            <a:pPr algn="l" eaLnBrk="1" hangingPunct="1">
              <a:defRPr/>
            </a:pPr>
            <a:r>
              <a:rPr lang="en-US" sz="3600" dirty="0" smtClean="0"/>
              <a:t>Cross-Sectional State Studies</a:t>
            </a:r>
            <a:br>
              <a:rPr lang="en-US" sz="3600" dirty="0" smtClean="0"/>
            </a:br>
            <a:r>
              <a:rPr lang="en-US" sz="2400" dirty="0" smtClean="0"/>
              <a:t>(results identical if using BRFSS or percentage of firearms suicides [FS/S])</a:t>
            </a:r>
          </a:p>
        </p:txBody>
      </p:sp>
      <p:sp>
        <p:nvSpPr>
          <p:cNvPr id="3" name="TextBox 2"/>
          <p:cNvSpPr txBox="1"/>
          <p:nvPr/>
        </p:nvSpPr>
        <p:spPr>
          <a:xfrm>
            <a:off x="1295400" y="1752600"/>
            <a:ext cx="7162800" cy="4862870"/>
          </a:xfrm>
          <a:prstGeom prst="rect">
            <a:avLst/>
          </a:prstGeom>
          <a:noFill/>
        </p:spPr>
        <p:txBody>
          <a:bodyPr wrap="square" rtlCol="0">
            <a:spAutoFit/>
          </a:bodyPr>
          <a:lstStyle/>
          <a:p>
            <a:pPr marL="342900" indent="-342900"/>
            <a:r>
              <a:rPr lang="en-US" sz="2400" dirty="0" smtClean="0"/>
              <a:t>Controlling for:</a:t>
            </a:r>
          </a:p>
          <a:p>
            <a:pPr marL="342900" indent="-342900">
              <a:buFont typeface="Arial" pitchFamily="34" charset="0"/>
              <a:buChar char="•"/>
            </a:pPr>
            <a:r>
              <a:rPr lang="en-US" sz="2400" dirty="0" smtClean="0"/>
              <a:t>Poverty</a:t>
            </a:r>
          </a:p>
          <a:p>
            <a:pPr marL="342900" indent="-342900">
              <a:buFont typeface="Arial" pitchFamily="34" charset="0"/>
              <a:buChar char="•"/>
            </a:pPr>
            <a:r>
              <a:rPr lang="en-US" sz="2400" dirty="0" smtClean="0"/>
              <a:t>Urbanization</a:t>
            </a:r>
          </a:p>
          <a:p>
            <a:pPr marL="342900" indent="-342900">
              <a:buFont typeface="Arial" pitchFamily="34" charset="0"/>
              <a:buChar char="•"/>
            </a:pPr>
            <a:r>
              <a:rPr lang="en-US" sz="2400" dirty="0" smtClean="0"/>
              <a:t>Unemployment</a:t>
            </a:r>
          </a:p>
          <a:p>
            <a:pPr marL="342900" indent="-342900">
              <a:buFont typeface="Arial" pitchFamily="34" charset="0"/>
              <a:buChar char="•"/>
            </a:pPr>
            <a:r>
              <a:rPr lang="en-US" sz="2400" dirty="0" smtClean="0"/>
              <a:t>Alcohol/substance abuse</a:t>
            </a:r>
          </a:p>
          <a:p>
            <a:pPr marL="342900" indent="-342900">
              <a:buFont typeface="Arial" pitchFamily="34" charset="0"/>
              <a:buChar char="•"/>
            </a:pPr>
            <a:r>
              <a:rPr lang="en-US" sz="2400" dirty="0" smtClean="0"/>
              <a:t>Serious mental illness	</a:t>
            </a:r>
          </a:p>
          <a:p>
            <a:pPr marL="342900" indent="-342900"/>
            <a:endParaRPr lang="en-US" sz="2400" dirty="0" smtClean="0"/>
          </a:p>
          <a:p>
            <a:pPr marL="342900" indent="-342900"/>
            <a:r>
              <a:rPr lang="en-US" sz="2400" dirty="0" smtClean="0"/>
              <a:t>Results: more guns 	 	more gun suicide</a:t>
            </a:r>
          </a:p>
          <a:p>
            <a:pPr marL="342900" indent="-342900"/>
            <a:r>
              <a:rPr lang="en-US" sz="2400" dirty="0" smtClean="0"/>
              <a:t>				 	same non-gun suicide</a:t>
            </a:r>
          </a:p>
          <a:p>
            <a:pPr marL="342900" indent="-342900"/>
            <a:r>
              <a:rPr lang="en-US" sz="2400" dirty="0" smtClean="0"/>
              <a:t>				 	more overall suicide</a:t>
            </a:r>
            <a:br>
              <a:rPr lang="en-US" sz="2400" dirty="0" smtClean="0"/>
            </a:br>
            <a:endParaRPr lang="en-US" sz="2400" dirty="0" smtClean="0"/>
          </a:p>
          <a:p>
            <a:pPr marL="342900" indent="-342900"/>
            <a:r>
              <a:rPr lang="en-US" sz="1800" dirty="0" smtClean="0"/>
              <a:t>		</a:t>
            </a:r>
          </a:p>
          <a:p>
            <a:pPr marL="342900" indent="-342900"/>
            <a:r>
              <a:rPr lang="en-US" sz="1400" dirty="0" smtClean="0"/>
              <a:t>Miller et al. (2007) “Household firearm ownership and rates of suicide across the 50 U.S. states.” </a:t>
            </a:r>
            <a:r>
              <a:rPr lang="en-US" sz="1400" i="1" dirty="0" smtClean="0"/>
              <a:t>Journal of Trauma.</a:t>
            </a:r>
            <a:endParaRPr lang="en-US" sz="1400" i="1" dirty="0"/>
          </a:p>
        </p:txBody>
      </p:sp>
      <p:cxnSp>
        <p:nvCxnSpPr>
          <p:cNvPr id="12" name="Straight Arrow Connector 11"/>
          <p:cNvCxnSpPr/>
          <p:nvPr/>
        </p:nvCxnSpPr>
        <p:spPr>
          <a:xfrm>
            <a:off x="4114800" y="4572000"/>
            <a:ext cx="838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4114800" y="4953000"/>
            <a:ext cx="838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4114800" y="5334000"/>
            <a:ext cx="838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Footer Placeholder 6"/>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457200" y="0"/>
            <a:ext cx="8229600" cy="609600"/>
          </a:xfrm>
        </p:spPr>
        <p:txBody>
          <a:bodyPr/>
          <a:lstStyle/>
          <a:p>
            <a:pPr eaLnBrk="1" hangingPunct="1"/>
            <a:r>
              <a:rPr lang="en-US" sz="1600" b="1" dirty="0" smtClean="0">
                <a:solidFill>
                  <a:schemeClr val="tx1"/>
                </a:solidFill>
                <a:ea typeface="ＭＳ Ｐゴシック" charset="-128"/>
              </a:rPr>
              <a:t>Miller M and Hemenway D. NEJM. September 4, 2008.</a:t>
            </a:r>
          </a:p>
        </p:txBody>
      </p:sp>
      <p:pic>
        <p:nvPicPr>
          <p:cNvPr id="80898" name="Picture 3"/>
          <p:cNvPicPr>
            <a:picLocks noChangeAspect="1" noChangeArrowheads="1"/>
          </p:cNvPicPr>
          <p:nvPr/>
        </p:nvPicPr>
        <p:blipFill>
          <a:blip r:embed="rId3" cstate="print"/>
          <a:srcRect/>
          <a:stretch>
            <a:fillRect/>
          </a:stretch>
        </p:blipFill>
        <p:spPr bwMode="auto">
          <a:xfrm>
            <a:off x="990600" y="533400"/>
            <a:ext cx="6553200" cy="61722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305800" cy="1066800"/>
          </a:xfrm>
          <a:noFill/>
        </p:spPr>
        <p:txBody>
          <a:bodyPr/>
          <a:lstStyle/>
          <a:p>
            <a:pPr eaLnBrk="1" hangingPunct="1"/>
            <a:r>
              <a:rPr lang="en-US" sz="3200" dirty="0" smtClean="0"/>
              <a:t>Suicide Rate 1994 – 1998</a:t>
            </a:r>
            <a:br>
              <a:rPr lang="en-US" sz="3200" dirty="0" smtClean="0"/>
            </a:br>
            <a:r>
              <a:rPr lang="en-US" sz="3200" dirty="0" smtClean="0"/>
              <a:t>per 100,000</a:t>
            </a:r>
          </a:p>
        </p:txBody>
      </p:sp>
      <p:graphicFrame>
        <p:nvGraphicFramePr>
          <p:cNvPr id="657411" name="Group 3"/>
          <p:cNvGraphicFramePr>
            <a:graphicFrameLocks noGrp="1"/>
          </p:cNvGraphicFramePr>
          <p:nvPr>
            <p:ph type="tbl" idx="1"/>
          </p:nvPr>
        </p:nvGraphicFramePr>
        <p:xfrm>
          <a:off x="762000" y="1676400"/>
          <a:ext cx="8001000" cy="4206240"/>
        </p:xfrm>
        <a:graphic>
          <a:graphicData uri="http://schemas.openxmlformats.org/drawingml/2006/table">
            <a:tbl>
              <a:tblPr/>
              <a:tblGrid>
                <a:gridCol w="1066800"/>
                <a:gridCol w="2057400"/>
                <a:gridCol w="1295400"/>
                <a:gridCol w="1371600"/>
                <a:gridCol w="22098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State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Households with Firearms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Overall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Firearm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Non-Firearm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45%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13.5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5.6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VT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48%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12.3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7.9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4.4</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NH</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12.1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6.8</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CT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3.7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5.2</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RI</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8.3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3.0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5.3</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MA</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8.2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NJ</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7.3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34875" name="Text Box 59"/>
          <p:cNvSpPr txBox="1">
            <a:spLocks noChangeArrowheads="1"/>
          </p:cNvSpPr>
          <p:nvPr/>
        </p:nvSpPr>
        <p:spPr bwMode="auto">
          <a:xfrm>
            <a:off x="685800" y="6248400"/>
            <a:ext cx="6280565" cy="307777"/>
          </a:xfrm>
          <a:prstGeom prst="rect">
            <a:avLst/>
          </a:prstGeom>
          <a:noFill/>
          <a:ln w="9525">
            <a:noFill/>
            <a:miter lim="800000"/>
            <a:headEnd/>
            <a:tailEnd/>
          </a:ln>
        </p:spPr>
        <p:txBody>
          <a:bodyPr wrap="none">
            <a:spAutoFit/>
          </a:bodyPr>
          <a:lstStyle/>
          <a:p>
            <a:r>
              <a:rPr lang="en-US" sz="1400" dirty="0"/>
              <a:t>Source: Miller et al., </a:t>
            </a:r>
            <a:r>
              <a:rPr lang="en-US" sz="1400" dirty="0" smtClean="0"/>
              <a:t>2004. Firearms and suicide in the Northeast</a:t>
            </a:r>
            <a:r>
              <a:rPr lang="en-US" sz="1400" i="1" dirty="0" smtClean="0"/>
              <a:t>. J Trauma</a:t>
            </a:r>
            <a:r>
              <a:rPr lang="en-US" sz="1400" dirty="0" smtClean="0"/>
              <a:t>.</a:t>
            </a:r>
            <a:endParaRPr lang="en-US" sz="1400" dirty="0"/>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381000"/>
            <a:ext cx="8229600" cy="1600200"/>
          </a:xfrm>
        </p:spPr>
        <p:txBody>
          <a:bodyPr/>
          <a:lstStyle/>
          <a:p>
            <a:pPr algn="l" eaLnBrk="1" hangingPunct="1">
              <a:defRPr/>
            </a:pPr>
            <a:r>
              <a:rPr lang="en-US" sz="3600" dirty="0" smtClean="0"/>
              <a:t>Cross-Sectional Ecological Studies </a:t>
            </a:r>
            <a:br>
              <a:rPr lang="en-US" sz="3600" dirty="0" smtClean="0"/>
            </a:br>
            <a:r>
              <a:rPr lang="en-US" sz="3600" dirty="0" smtClean="0"/>
              <a:t>Gun Ownership and Suicide</a:t>
            </a:r>
            <a:br>
              <a:rPr lang="en-US" sz="3600" dirty="0" smtClean="0"/>
            </a:br>
            <a:r>
              <a:rPr lang="en-US" sz="2800" dirty="0" smtClean="0"/>
              <a:t>(additional confirming results)</a:t>
            </a:r>
          </a:p>
        </p:txBody>
      </p:sp>
      <p:sp>
        <p:nvSpPr>
          <p:cNvPr id="3" name="TextBox 2"/>
          <p:cNvSpPr txBox="1"/>
          <p:nvPr/>
        </p:nvSpPr>
        <p:spPr>
          <a:xfrm>
            <a:off x="609600" y="2076271"/>
            <a:ext cx="8153400" cy="3693319"/>
          </a:xfrm>
          <a:prstGeom prst="rect">
            <a:avLst/>
          </a:prstGeom>
          <a:noFill/>
        </p:spPr>
        <p:txBody>
          <a:bodyPr wrap="square" rtlCol="0">
            <a:spAutoFit/>
          </a:bodyPr>
          <a:lstStyle/>
          <a:p>
            <a:pPr marL="342900" indent="-342900"/>
            <a:r>
              <a:rPr lang="en-US" sz="2400" dirty="0" smtClean="0"/>
              <a:t>Kim et al. (2011). “Altitude, gun ownership, rural areas and suicide.” </a:t>
            </a:r>
            <a:r>
              <a:rPr lang="en-US" sz="2400" i="1" dirty="0" smtClean="0"/>
              <a:t>Am Journal of Psychiatry</a:t>
            </a:r>
            <a:r>
              <a:rPr lang="en-US" sz="2400" dirty="0" smtClean="0"/>
              <a:t>. (county-level analysis).</a:t>
            </a:r>
          </a:p>
          <a:p>
            <a:pPr marL="342900" indent="-342900"/>
            <a:endParaRPr lang="en-US" sz="2400" dirty="0" smtClean="0"/>
          </a:p>
          <a:p>
            <a:pPr marL="342900" indent="-342900"/>
            <a:r>
              <a:rPr lang="en-US" sz="2400" dirty="0" smtClean="0"/>
              <a:t>Kubrin and Wadsworth. (2009). “Explaining suicide among blacks and whites: how socioeconomic factors and gun availability affect race-specific suicide rates.” </a:t>
            </a:r>
            <a:r>
              <a:rPr lang="en-US" sz="2400" i="1" dirty="0" smtClean="0"/>
              <a:t>Social Science Quarterly</a:t>
            </a:r>
            <a:r>
              <a:rPr lang="en-US" sz="2400" dirty="0" smtClean="0"/>
              <a:t>. (city-level analysis).</a:t>
            </a:r>
          </a:p>
          <a:p>
            <a:pPr marL="342900" indent="-342900"/>
            <a:endParaRPr lang="en-US" sz="2400" dirty="0" smtClean="0"/>
          </a:p>
          <a:p>
            <a:pPr marL="342900" indent="-342900"/>
            <a:endParaRPr lang="en-US" sz="1800" i="1"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28600"/>
            <a:ext cx="9144000" cy="1143000"/>
          </a:xfrm>
        </p:spPr>
        <p:txBody>
          <a:bodyPr/>
          <a:lstStyle/>
          <a:p>
            <a:pPr algn="l" eaLnBrk="1" hangingPunct="1">
              <a:defRPr/>
            </a:pPr>
            <a:r>
              <a:rPr lang="en-US" sz="3200" dirty="0" smtClean="0"/>
              <a:t> C</a:t>
            </a:r>
            <a:r>
              <a:rPr lang="en-US" sz="3200" dirty="0" smtClean="0"/>
              <a:t>) Ecological </a:t>
            </a:r>
            <a:r>
              <a:rPr lang="en-US" sz="3200" dirty="0" smtClean="0"/>
              <a:t>Time-Series Analysis</a:t>
            </a:r>
            <a:r>
              <a:rPr lang="en-US" sz="2400" dirty="0" smtClean="0"/>
              <a:t> (regional analysis) </a:t>
            </a:r>
            <a:br>
              <a:rPr lang="en-US" sz="2400" dirty="0" smtClean="0"/>
            </a:br>
            <a:r>
              <a:rPr lang="en-US" sz="2400" dirty="0" smtClean="0"/>
              <a:t>      (1981-2002)</a:t>
            </a:r>
          </a:p>
        </p:txBody>
      </p:sp>
      <p:sp>
        <p:nvSpPr>
          <p:cNvPr id="3" name="TextBox 2"/>
          <p:cNvSpPr txBox="1"/>
          <p:nvPr/>
        </p:nvSpPr>
        <p:spPr>
          <a:xfrm>
            <a:off x="304800" y="1295400"/>
            <a:ext cx="8382000" cy="5724644"/>
          </a:xfrm>
          <a:prstGeom prst="rect">
            <a:avLst/>
          </a:prstGeom>
          <a:noFill/>
        </p:spPr>
        <p:txBody>
          <a:bodyPr wrap="square" rtlCol="0">
            <a:spAutoFit/>
          </a:bodyPr>
          <a:lstStyle/>
          <a:p>
            <a:pPr marL="800100" lvl="1" indent="-342900"/>
            <a:r>
              <a:rPr lang="en-US" sz="2400" dirty="0" smtClean="0"/>
              <a:t>Control for age</a:t>
            </a:r>
          </a:p>
          <a:p>
            <a:pPr marL="800100" lvl="1" indent="-342900"/>
            <a:r>
              <a:rPr lang="en-US" sz="2400" dirty="0" smtClean="0"/>
              <a:t>		            poverty</a:t>
            </a:r>
          </a:p>
          <a:p>
            <a:pPr marL="800100" lvl="1" indent="-342900"/>
            <a:r>
              <a:rPr lang="en-US" sz="2400" dirty="0" smtClean="0"/>
              <a:t>		            alcohol</a:t>
            </a:r>
          </a:p>
          <a:p>
            <a:pPr marL="800100" lvl="1" indent="-342900"/>
            <a:r>
              <a:rPr lang="en-US" sz="2400" dirty="0" smtClean="0"/>
              <a:t>                 unemployment</a:t>
            </a:r>
          </a:p>
          <a:p>
            <a:pPr marL="800100" lvl="1" indent="-342900"/>
            <a:r>
              <a:rPr lang="en-US" sz="2400" dirty="0" smtClean="0"/>
              <a:t>                 region</a:t>
            </a:r>
          </a:p>
          <a:p>
            <a:pPr marL="800100" lvl="1" indent="-342900"/>
            <a:endParaRPr lang="en-US" sz="2400" dirty="0" smtClean="0"/>
          </a:p>
          <a:p>
            <a:pPr marL="800100" lvl="1" indent="-342900"/>
            <a:r>
              <a:rPr lang="en-US" sz="2400" dirty="0" smtClean="0"/>
              <a:t>Changes in household gun ownership associated with significant changes in rates of gun suicide and overall suicide; not </a:t>
            </a:r>
            <a:r>
              <a:rPr lang="en-US" sz="2400" dirty="0" err="1" smtClean="0"/>
              <a:t>nongun</a:t>
            </a:r>
            <a:r>
              <a:rPr lang="en-US" sz="2400" dirty="0" smtClean="0"/>
              <a:t> suicide (for men, women, children).</a:t>
            </a:r>
          </a:p>
          <a:p>
            <a:pPr marL="800100" lvl="1" indent="-342900"/>
            <a:endParaRPr lang="en-US" sz="1800" dirty="0" smtClean="0"/>
          </a:p>
          <a:p>
            <a:pPr marL="800100" lvl="1" indent="-342900"/>
            <a:endParaRPr lang="en-US" sz="1800" dirty="0" smtClean="0"/>
          </a:p>
          <a:p>
            <a:pPr marL="800100" lvl="1" indent="-342900"/>
            <a:r>
              <a:rPr lang="en-US" sz="1800" dirty="0" smtClean="0"/>
              <a:t>Miller et al. (2006). “The association between changes in household firearm ownership and rates of suicide in the United States, 1981-2002.” </a:t>
            </a:r>
            <a:r>
              <a:rPr lang="en-US" sz="1800" i="1" dirty="0" smtClean="0"/>
              <a:t>Injury Prevention</a:t>
            </a:r>
            <a:r>
              <a:rPr lang="en-US" sz="1800" dirty="0" smtClean="0"/>
              <a:t>.</a:t>
            </a:r>
          </a:p>
          <a:p>
            <a:pPr marL="342900" indent="-342900"/>
            <a:endParaRPr lang="en-US" sz="1800" dirty="0" smtClean="0"/>
          </a:p>
          <a:p>
            <a:pPr marL="342900" indent="-342900"/>
            <a:endParaRPr lang="en-US" sz="1800" i="1"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3yravg hhg fsr nfsr everybodywithtitles3"/>
          <p:cNvPicPr>
            <a:picLocks noChangeAspect="1" noChangeArrowheads="1"/>
          </p:cNvPicPr>
          <p:nvPr/>
        </p:nvPicPr>
        <p:blipFill>
          <a:blip r:embed="rId3" cstate="print"/>
          <a:srcRect/>
          <a:stretch>
            <a:fillRect/>
          </a:stretch>
        </p:blipFill>
        <p:spPr bwMode="auto">
          <a:xfrm>
            <a:off x="333375" y="95250"/>
            <a:ext cx="8429625" cy="6153150"/>
          </a:xfrm>
          <a:prstGeom prst="rect">
            <a:avLst/>
          </a:prstGeom>
          <a:noFill/>
          <a:ln w="9525">
            <a:noFill/>
            <a:miter lim="800000"/>
            <a:headEnd/>
            <a:tailEnd/>
          </a:ln>
        </p:spPr>
      </p:pic>
      <p:sp>
        <p:nvSpPr>
          <p:cNvPr id="142338" name="Rectangle 3"/>
          <p:cNvSpPr>
            <a:spLocks noChangeArrowheads="1"/>
          </p:cNvSpPr>
          <p:nvPr/>
        </p:nvSpPr>
        <p:spPr bwMode="auto">
          <a:xfrm>
            <a:off x="457200" y="6142037"/>
            <a:ext cx="6370638" cy="646331"/>
          </a:xfrm>
          <a:prstGeom prst="rect">
            <a:avLst/>
          </a:prstGeom>
          <a:noFill/>
          <a:ln w="9525">
            <a:noFill/>
            <a:miter lim="800000"/>
            <a:headEnd/>
            <a:tailEnd/>
          </a:ln>
        </p:spPr>
        <p:txBody>
          <a:bodyPr>
            <a:spAutoFit/>
          </a:bodyPr>
          <a:lstStyle/>
          <a:p>
            <a:pPr eaLnBrk="0" hangingPunct="0"/>
            <a:r>
              <a:rPr lang="en-US" sz="1200" dirty="0"/>
              <a:t>Miller M, Azrael D, Hepburn L, Hemenway D, Lippmann SJ. The association between changes in household firearm ownership and rates of suicide in the United States, 1981-2002. Inj Prev. 2006; 12(30):178-82</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 y="304800"/>
            <a:ext cx="8839200" cy="1295400"/>
          </a:xfrm>
        </p:spPr>
        <p:txBody>
          <a:bodyPr/>
          <a:lstStyle/>
          <a:p>
            <a:pPr algn="l" eaLnBrk="1" hangingPunct="1">
              <a:defRPr/>
            </a:pPr>
            <a:r>
              <a:rPr lang="en-US" sz="3600" dirty="0" smtClean="0"/>
              <a:t>D) Gun control laws may reduce suicide</a:t>
            </a:r>
          </a:p>
        </p:txBody>
      </p:sp>
      <p:sp>
        <p:nvSpPr>
          <p:cNvPr id="3" name="TextBox 2"/>
          <p:cNvSpPr txBox="1"/>
          <p:nvPr/>
        </p:nvSpPr>
        <p:spPr>
          <a:xfrm>
            <a:off x="685800" y="1676400"/>
            <a:ext cx="7696200" cy="4955203"/>
          </a:xfrm>
          <a:prstGeom prst="rect">
            <a:avLst/>
          </a:prstGeom>
          <a:noFill/>
        </p:spPr>
        <p:txBody>
          <a:bodyPr wrap="square" rtlCol="0">
            <a:spAutoFit/>
          </a:bodyPr>
          <a:lstStyle/>
          <a:p>
            <a:r>
              <a:rPr lang="en-US" sz="2000" dirty="0" smtClean="0"/>
              <a:t>Webster et al. (2004). “Association between youth-focused firearm laws and youth suicide.” </a:t>
            </a:r>
            <a:r>
              <a:rPr lang="en-US" sz="2000" i="1" dirty="0" smtClean="0"/>
              <a:t>Journal of American Medical Association.</a:t>
            </a:r>
          </a:p>
          <a:p>
            <a:endParaRPr lang="en-US" sz="2000" i="1" dirty="0" smtClean="0"/>
          </a:p>
          <a:p>
            <a:r>
              <a:rPr lang="en-US" sz="2000" dirty="0" smtClean="0"/>
              <a:t>Lubin et al. (2010). “Decrease in suicide rates after a change of policy reducing access to firearms in adolescents: A naturalistic epidemiological study.” </a:t>
            </a:r>
            <a:r>
              <a:rPr lang="en-US" sz="2000" i="1" dirty="0" smtClean="0"/>
              <a:t>Suicide and Life-threatening behavior.</a:t>
            </a:r>
          </a:p>
          <a:p>
            <a:endParaRPr lang="en-US" sz="2000" i="1" dirty="0" smtClean="0"/>
          </a:p>
          <a:p>
            <a:r>
              <a:rPr lang="en-US" sz="2000" dirty="0" smtClean="0"/>
              <a:t>Andres and Hempstead. (2011). “Gun control and suicide: The impact of state firearm regulations in the United States.” </a:t>
            </a:r>
            <a:r>
              <a:rPr lang="en-US" sz="2000" i="1" dirty="0" smtClean="0"/>
              <a:t>Health Policy.</a:t>
            </a:r>
          </a:p>
          <a:p>
            <a:endParaRPr lang="en-US" sz="2000" i="1" dirty="0" smtClean="0"/>
          </a:p>
          <a:p>
            <a:r>
              <a:rPr lang="en-US" sz="2000" dirty="0" smtClean="0"/>
              <a:t>Slater. (2011). “The missing piece: A sociological autopsy of firearm suicide in the United States.” </a:t>
            </a:r>
            <a:r>
              <a:rPr lang="en-US" sz="2000" i="1" dirty="0" smtClean="0"/>
              <a:t>Suicide and Life-threatening Behavior. </a:t>
            </a:r>
          </a:p>
          <a:p>
            <a:endParaRPr lang="en-US" sz="1800" i="1" dirty="0" smtClean="0"/>
          </a:p>
          <a:p>
            <a:endParaRPr lang="en-US" sz="1800" i="1"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533400"/>
            <a:ext cx="7848600" cy="4924425"/>
          </a:xfrm>
          <a:prstGeom prst="rect">
            <a:avLst/>
          </a:prstGeom>
          <a:noFill/>
        </p:spPr>
        <p:txBody>
          <a:bodyPr wrap="square" rtlCol="0">
            <a:spAutoFit/>
          </a:bodyPr>
          <a:lstStyle/>
          <a:p>
            <a:r>
              <a:rPr lang="en-US" sz="2400" dirty="0" smtClean="0"/>
              <a:t>Gratuitous, superfluous comments @ injury-prevention field:</a:t>
            </a:r>
          </a:p>
          <a:p>
            <a:endParaRPr lang="en-US" sz="2400" dirty="0" smtClean="0"/>
          </a:p>
          <a:p>
            <a:r>
              <a:rPr lang="en-US" sz="2400" dirty="0" smtClean="0"/>
              <a:t>“Some of the problems in the suicide literature may also be attributable to the intellectual traditions of the injury prevention field.  An unintentional injury prevention model can lead to misunderstandings when it is applied to the study of intentional injury; the investigation of intentional injury needs to take account of the complexities of preference, motivation, constraint, and social interaction among the individuals involved.” (194)</a:t>
            </a:r>
          </a:p>
          <a:p>
            <a:endParaRPr lang="en-US" sz="1800" dirty="0" smtClean="0"/>
          </a:p>
          <a:p>
            <a:endParaRPr lang="en-US" sz="1600" dirty="0" smtClean="0"/>
          </a:p>
          <a:p>
            <a:endParaRPr lang="en-US" sz="1600"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 y="228600"/>
            <a:ext cx="8991600" cy="1371600"/>
          </a:xfrm>
        </p:spPr>
        <p:txBody>
          <a:bodyPr/>
          <a:lstStyle/>
          <a:p>
            <a:pPr algn="l" eaLnBrk="1" hangingPunct="1">
              <a:defRPr/>
            </a:pPr>
            <a:r>
              <a:rPr lang="en-US" sz="3600" dirty="0" smtClean="0"/>
              <a:t>  E) </a:t>
            </a:r>
            <a:br>
              <a:rPr lang="en-US" sz="3600" dirty="0" smtClean="0"/>
            </a:br>
            <a:r>
              <a:rPr lang="en-US" sz="3600" dirty="0" smtClean="0"/>
              <a:t>		Case Control Studies</a:t>
            </a:r>
            <a:br>
              <a:rPr lang="en-US" sz="3600" dirty="0" smtClean="0"/>
            </a:br>
            <a:r>
              <a:rPr lang="en-US" sz="2400" dirty="0" smtClean="0"/>
              <a:t>All continue to find a gun in the home a risk for completed suicide</a:t>
            </a:r>
            <a:endParaRPr lang="en-US" sz="3600" dirty="0" smtClean="0"/>
          </a:p>
        </p:txBody>
      </p:sp>
      <p:sp>
        <p:nvSpPr>
          <p:cNvPr id="3" name="TextBox 2"/>
          <p:cNvSpPr txBox="1"/>
          <p:nvPr/>
        </p:nvSpPr>
        <p:spPr>
          <a:xfrm>
            <a:off x="685800" y="1676400"/>
            <a:ext cx="7848600" cy="5632311"/>
          </a:xfrm>
          <a:prstGeom prst="rect">
            <a:avLst/>
          </a:prstGeom>
          <a:noFill/>
        </p:spPr>
        <p:txBody>
          <a:bodyPr wrap="square" rtlCol="0">
            <a:spAutoFit/>
          </a:bodyPr>
          <a:lstStyle/>
          <a:p>
            <a:r>
              <a:rPr lang="en-US" sz="1800" dirty="0" smtClean="0"/>
              <a:t>Grassel et al. (2003). “Association between handgun purchase and mortality from firearm injury</a:t>
            </a:r>
            <a:r>
              <a:rPr lang="en-US" sz="1800" i="1" dirty="0" smtClean="0"/>
              <a:t>.” Injury Prevention.</a:t>
            </a:r>
          </a:p>
          <a:p>
            <a:endParaRPr lang="en-US" sz="1800" i="1" dirty="0" smtClean="0"/>
          </a:p>
          <a:p>
            <a:r>
              <a:rPr lang="en-US" sz="1800" dirty="0" smtClean="0"/>
              <a:t>Wiebe. (2003). “Homicide and suicide risks associated with </a:t>
            </a:r>
            <a:r>
              <a:rPr lang="en-US" sz="1800" dirty="0" smtClean="0"/>
              <a:t>firearms in the home: A national case-control study,” </a:t>
            </a:r>
            <a:r>
              <a:rPr lang="en-US" sz="1800" i="1" dirty="0" smtClean="0"/>
              <a:t>Annals </a:t>
            </a:r>
            <a:r>
              <a:rPr lang="en-US" sz="1800" i="1" dirty="0" smtClean="0"/>
              <a:t>of </a:t>
            </a:r>
            <a:r>
              <a:rPr lang="en-US" sz="1800" i="1" dirty="0" smtClean="0"/>
              <a:t>Emergency </a:t>
            </a:r>
            <a:r>
              <a:rPr lang="en-US" sz="1800" i="1" dirty="0" smtClean="0"/>
              <a:t>Medicine.</a:t>
            </a:r>
          </a:p>
          <a:p>
            <a:endParaRPr lang="en-US" sz="1800" i="1" dirty="0" smtClean="0"/>
          </a:p>
          <a:p>
            <a:r>
              <a:rPr lang="en-US" sz="1800" dirty="0" smtClean="0"/>
              <a:t>Kung, Pearson and Liu. </a:t>
            </a:r>
            <a:r>
              <a:rPr lang="en-US" sz="1800" dirty="0" smtClean="0"/>
              <a:t>(2003). “Risk factors for male and female suicide </a:t>
            </a:r>
            <a:r>
              <a:rPr lang="en-US" sz="1800" dirty="0" smtClean="0"/>
              <a:t>decedents ages 15-64 in the United States: Results from the 1993 National Mortality </a:t>
            </a:r>
            <a:r>
              <a:rPr lang="en-US" sz="1800" dirty="0" err="1" smtClean="0"/>
              <a:t>Followback</a:t>
            </a:r>
            <a:r>
              <a:rPr lang="en-US" sz="1800" dirty="0" smtClean="0"/>
              <a:t> Survey.” </a:t>
            </a:r>
            <a:r>
              <a:rPr lang="en-US" sz="1800" i="1" dirty="0" smtClean="0"/>
              <a:t>Social Psychiatry </a:t>
            </a:r>
            <a:r>
              <a:rPr lang="en-US" sz="1800" i="1" dirty="0" smtClean="0"/>
              <a:t>and Psychiatric </a:t>
            </a:r>
            <a:r>
              <a:rPr lang="en-US" sz="1800" i="1" dirty="0" smtClean="0"/>
              <a:t>Epidemiology.</a:t>
            </a:r>
          </a:p>
          <a:p>
            <a:endParaRPr lang="en-US" sz="1800" i="1" dirty="0" smtClean="0"/>
          </a:p>
          <a:p>
            <a:r>
              <a:rPr lang="en-US" sz="1800" dirty="0" smtClean="0"/>
              <a:t>Dahlberg, Ikeda and </a:t>
            </a:r>
            <a:r>
              <a:rPr lang="en-US" sz="1800" dirty="0" err="1" smtClean="0"/>
              <a:t>Kresnow</a:t>
            </a:r>
            <a:r>
              <a:rPr lang="en-US" sz="1800" dirty="0" smtClean="0"/>
              <a:t>. </a:t>
            </a:r>
            <a:r>
              <a:rPr lang="en-US" sz="1800" dirty="0" smtClean="0"/>
              <a:t>(2004). “Guns in the home and </a:t>
            </a:r>
            <a:r>
              <a:rPr lang="en-US" sz="1800" dirty="0" smtClean="0"/>
              <a:t>risk </a:t>
            </a:r>
            <a:r>
              <a:rPr lang="en-US" sz="1800" dirty="0" smtClean="0"/>
              <a:t>of a violent </a:t>
            </a:r>
            <a:r>
              <a:rPr lang="en-US" sz="1800" dirty="0" smtClean="0"/>
              <a:t>death in th</a:t>
            </a:r>
            <a:r>
              <a:rPr lang="en-US" sz="1800" dirty="0" smtClean="0"/>
              <a:t>e home: Findings from a national study</a:t>
            </a:r>
            <a:r>
              <a:rPr lang="en-US" sz="1800" dirty="0" smtClean="0"/>
              <a:t>.” </a:t>
            </a:r>
            <a:r>
              <a:rPr lang="en-US" sz="1800" i="1" dirty="0" smtClean="0"/>
              <a:t>American Journal of Epidemiology. </a:t>
            </a:r>
          </a:p>
          <a:p>
            <a:endParaRPr lang="en-US" sz="1800" i="1" dirty="0" smtClean="0"/>
          </a:p>
          <a:p>
            <a:r>
              <a:rPr lang="en-US" sz="1800" dirty="0" smtClean="0"/>
              <a:t>Grossman et al. (2005). “Gun storage practices and risk of youth </a:t>
            </a:r>
            <a:r>
              <a:rPr lang="en-US" sz="1800" dirty="0" smtClean="0"/>
              <a:t>suicide and unintentional firearm injuries.” </a:t>
            </a:r>
            <a:r>
              <a:rPr lang="en-US" sz="1800" i="1" dirty="0" smtClean="0"/>
              <a:t>Journal of American Medical Association.</a:t>
            </a:r>
          </a:p>
          <a:p>
            <a:endParaRPr lang="en-US" sz="1800" i="1" dirty="0" smtClean="0"/>
          </a:p>
          <a:p>
            <a:endParaRPr lang="en-US" sz="1800" i="1"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52400"/>
            <a:ext cx="8991600" cy="1371600"/>
          </a:xfrm>
        </p:spPr>
        <p:txBody>
          <a:bodyPr/>
          <a:lstStyle/>
          <a:p>
            <a:pPr algn="l" eaLnBrk="1" hangingPunct="1">
              <a:defRPr/>
            </a:pPr>
            <a:r>
              <a:rPr lang="en-US" sz="3600" dirty="0" smtClean="0"/>
              <a:t>  F)</a:t>
            </a:r>
            <a:r>
              <a:rPr lang="en-US" sz="4200" dirty="0" smtClean="0"/>
              <a:t/>
            </a:r>
            <a:br>
              <a:rPr lang="en-US" sz="4200" dirty="0" smtClean="0"/>
            </a:br>
            <a:r>
              <a:rPr lang="en-US" sz="4200" dirty="0" smtClean="0"/>
              <a:t>			Substitution</a:t>
            </a:r>
          </a:p>
        </p:txBody>
      </p:sp>
      <p:sp>
        <p:nvSpPr>
          <p:cNvPr id="3" name="TextBox 2"/>
          <p:cNvSpPr txBox="1"/>
          <p:nvPr/>
        </p:nvSpPr>
        <p:spPr>
          <a:xfrm>
            <a:off x="381000" y="1447800"/>
            <a:ext cx="8534400" cy="5447645"/>
          </a:xfrm>
          <a:prstGeom prst="rect">
            <a:avLst/>
          </a:prstGeom>
          <a:noFill/>
        </p:spPr>
        <p:txBody>
          <a:bodyPr wrap="square" rtlCol="0">
            <a:spAutoFit/>
          </a:bodyPr>
          <a:lstStyle/>
          <a:p>
            <a:r>
              <a:rPr lang="en-US" sz="2400" dirty="0" smtClean="0"/>
              <a:t>Daigle. (2005). “Suicide prevention through means restriction: </a:t>
            </a:r>
            <a:r>
              <a:rPr lang="en-US" sz="2400" dirty="0" smtClean="0"/>
              <a:t>Assessing </a:t>
            </a:r>
            <a:r>
              <a:rPr lang="en-US" sz="2400" dirty="0" smtClean="0"/>
              <a:t>the rule of substitution — a critical review and synthesis.” </a:t>
            </a:r>
            <a:r>
              <a:rPr lang="en-US" sz="2400" i="1" dirty="0" smtClean="0"/>
              <a:t>Accident Analysis and Prevention.</a:t>
            </a:r>
          </a:p>
          <a:p>
            <a:endParaRPr lang="en-US" sz="2400" i="1" dirty="0" smtClean="0"/>
          </a:p>
          <a:p>
            <a:r>
              <a:rPr lang="en-US" sz="2400" dirty="0" smtClean="0"/>
              <a:t>(reviews 45 articles)</a:t>
            </a:r>
          </a:p>
          <a:p>
            <a:endParaRPr lang="en-US" sz="2400" dirty="0" smtClean="0"/>
          </a:p>
          <a:p>
            <a:r>
              <a:rPr lang="en-US" sz="2400" dirty="0" smtClean="0"/>
              <a:t>“Generally speaking, the risk of substitution or displacement towards other means seems small.”</a:t>
            </a:r>
          </a:p>
          <a:p>
            <a:endParaRPr lang="en-US" sz="2400" dirty="0" smtClean="0"/>
          </a:p>
          <a:p>
            <a:r>
              <a:rPr lang="en-US" sz="2400" dirty="0" smtClean="0"/>
              <a:t>“Many suicidal persons have a preference for a specific method.”</a:t>
            </a:r>
          </a:p>
          <a:p>
            <a:endParaRPr lang="en-US" sz="2400" dirty="0" smtClean="0"/>
          </a:p>
          <a:p>
            <a:r>
              <a:rPr lang="en-US" sz="2400" dirty="0" smtClean="0"/>
              <a:t>“Suicidal crises are often very short-lived.”</a:t>
            </a:r>
          </a:p>
          <a:p>
            <a:endParaRPr lang="en-US" sz="1800" i="1" dirty="0" smtClean="0"/>
          </a:p>
          <a:p>
            <a:endParaRPr lang="en-US" sz="1800" i="1" dirty="0"/>
          </a:p>
        </p:txBody>
      </p:sp>
      <p:sp>
        <p:nvSpPr>
          <p:cNvPr id="4" name="Footer Placeholder 3"/>
          <p:cNvSpPr>
            <a:spLocks noGrp="1"/>
          </p:cNvSpPr>
          <p:nvPr>
            <p:ph type="ftr" sz="quarter" idx="11"/>
          </p:nvPr>
        </p:nvSpPr>
        <p:spPr>
          <a:xfrm>
            <a:off x="457200" y="6400800"/>
            <a:ext cx="8229600" cy="320675"/>
          </a:xfrm>
        </p:spPr>
        <p:txBody>
          <a:bodyPr/>
          <a:lstStyle/>
          <a:p>
            <a:pPr>
              <a:defRPr/>
            </a:pPr>
            <a:r>
              <a:rPr lang="en-US" smtClean="0"/>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1447800"/>
            <a:ext cx="9144000" cy="1447800"/>
          </a:xfrm>
        </p:spPr>
        <p:txBody>
          <a:bodyPr/>
          <a:lstStyle/>
          <a:p>
            <a:pPr algn="l" eaLnBrk="1" hangingPunct="1">
              <a:defRPr/>
            </a:pPr>
            <a:r>
              <a:rPr lang="en-US" sz="4200" dirty="0" smtClean="0"/>
              <a:t>  </a:t>
            </a:r>
            <a:r>
              <a:rPr lang="en-US" sz="3600" dirty="0" smtClean="0"/>
              <a:t>G)</a:t>
            </a:r>
            <a:r>
              <a:rPr lang="en-US" sz="4200" dirty="0" smtClean="0"/>
              <a:t/>
            </a:r>
            <a:br>
              <a:rPr lang="en-US" sz="4200" dirty="0" smtClean="0"/>
            </a:br>
            <a:r>
              <a:rPr lang="en-US" sz="4200" dirty="0" smtClean="0"/>
              <a:t>  </a:t>
            </a:r>
            <a:r>
              <a:rPr lang="en-US" sz="3800" dirty="0" smtClean="0"/>
              <a:t>Findings have theoretical/psychological  </a:t>
            </a:r>
            <a:br>
              <a:rPr lang="en-US" sz="3800" dirty="0" smtClean="0"/>
            </a:br>
            <a:r>
              <a:rPr lang="en-US" sz="3800" dirty="0" smtClean="0"/>
              <a:t>  support:</a:t>
            </a:r>
            <a:r>
              <a:rPr lang="en-US" sz="4200" dirty="0" smtClean="0"/>
              <a:t/>
            </a:r>
            <a:br>
              <a:rPr lang="en-US" sz="4200" dirty="0" smtClean="0"/>
            </a:br>
            <a:r>
              <a:rPr lang="en-US" sz="4200" dirty="0" smtClean="0"/>
              <a:t/>
            </a:r>
            <a:br>
              <a:rPr lang="en-US" sz="4200" dirty="0" smtClean="0"/>
            </a:br>
            <a:r>
              <a:rPr lang="en-US" sz="4200" dirty="0" smtClean="0"/>
              <a:t>         Suicides often impulsive —</a:t>
            </a:r>
            <a:br>
              <a:rPr lang="en-US" sz="4200" dirty="0" smtClean="0"/>
            </a:br>
            <a:r>
              <a:rPr lang="en-US" sz="4200" dirty="0" smtClean="0"/>
              <a:t>                risks transitory</a:t>
            </a:r>
          </a:p>
        </p:txBody>
      </p:sp>
      <p:sp>
        <p:nvSpPr>
          <p:cNvPr id="3" name="TextBox 2"/>
          <p:cNvSpPr txBox="1"/>
          <p:nvPr/>
        </p:nvSpPr>
        <p:spPr>
          <a:xfrm>
            <a:off x="381000" y="1791355"/>
            <a:ext cx="8534400" cy="1015663"/>
          </a:xfrm>
          <a:prstGeom prst="rect">
            <a:avLst/>
          </a:prstGeom>
          <a:noFill/>
        </p:spPr>
        <p:txBody>
          <a:bodyPr wrap="square" rtlCol="0">
            <a:spAutoFit/>
          </a:bodyPr>
          <a:lstStyle/>
          <a:p>
            <a:endParaRPr lang="en-US" sz="2400" dirty="0" smtClean="0"/>
          </a:p>
          <a:p>
            <a:endParaRPr lang="en-US" sz="1800" i="1" dirty="0" smtClean="0"/>
          </a:p>
          <a:p>
            <a:endParaRPr lang="en-US" sz="1800" i="1"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200" dirty="0" smtClean="0"/>
              <a:t>Nearly Lethal Suicide Attempts (Houston)</a:t>
            </a:r>
            <a:br>
              <a:rPr lang="en-US" sz="3200" dirty="0" smtClean="0"/>
            </a:br>
            <a:r>
              <a:rPr lang="en-US" sz="2800" i="1" dirty="0" smtClean="0"/>
              <a:t>N</a:t>
            </a:r>
            <a:r>
              <a:rPr lang="en-US" sz="2800" dirty="0" smtClean="0"/>
              <a:t>=153 (ages 13-34)</a:t>
            </a:r>
          </a:p>
        </p:txBody>
      </p:sp>
      <p:sp>
        <p:nvSpPr>
          <p:cNvPr id="36867" name="Rectangle 3"/>
          <p:cNvSpPr>
            <a:spLocks noGrp="1" noChangeArrowheads="1"/>
          </p:cNvSpPr>
          <p:nvPr>
            <p:ph type="body" idx="1"/>
          </p:nvPr>
        </p:nvSpPr>
        <p:spPr>
          <a:xfrm>
            <a:off x="457200" y="1143000"/>
            <a:ext cx="8229600" cy="4525963"/>
          </a:xfrm>
        </p:spPr>
        <p:txBody>
          <a:bodyPr/>
          <a:lstStyle/>
          <a:p>
            <a:pPr marL="344488" indent="0" eaLnBrk="1" hangingPunct="1">
              <a:lnSpc>
                <a:spcPct val="90000"/>
              </a:lnSpc>
              <a:buFontTx/>
              <a:buNone/>
            </a:pPr>
            <a:endParaRPr lang="en-US" dirty="0" smtClean="0"/>
          </a:p>
          <a:p>
            <a:pPr marL="344488" indent="0" eaLnBrk="1" hangingPunct="1">
              <a:lnSpc>
                <a:spcPct val="90000"/>
              </a:lnSpc>
              <a:buFontTx/>
              <a:buNone/>
            </a:pPr>
            <a:r>
              <a:rPr lang="en-US" dirty="0" smtClean="0"/>
              <a:t>Time between thinking about suicide and taking action:</a:t>
            </a:r>
          </a:p>
          <a:p>
            <a:pPr marL="344488" indent="0" eaLnBrk="1" hangingPunct="1">
              <a:lnSpc>
                <a:spcPct val="90000"/>
              </a:lnSpc>
              <a:buFontTx/>
              <a:buNone/>
            </a:pPr>
            <a:endParaRPr lang="en-US" sz="1800" dirty="0" smtClean="0"/>
          </a:p>
          <a:p>
            <a:pPr lvl="4" eaLnBrk="1" hangingPunct="1">
              <a:lnSpc>
                <a:spcPct val="90000"/>
              </a:lnSpc>
              <a:buFontTx/>
              <a:buNone/>
            </a:pPr>
            <a:r>
              <a:rPr lang="en-US" sz="3600" dirty="0" smtClean="0"/>
              <a:t>&lt;5 minutes	24%</a:t>
            </a:r>
          </a:p>
          <a:p>
            <a:pPr lvl="4" eaLnBrk="1" hangingPunct="1">
              <a:lnSpc>
                <a:spcPct val="90000"/>
              </a:lnSpc>
              <a:buFontTx/>
              <a:buNone/>
            </a:pPr>
            <a:r>
              <a:rPr lang="en-US" sz="3600" dirty="0" smtClean="0"/>
              <a:t>&lt;20 minutes	48%</a:t>
            </a:r>
          </a:p>
          <a:p>
            <a:pPr lvl="4" eaLnBrk="1" hangingPunct="1">
              <a:lnSpc>
                <a:spcPct val="90000"/>
              </a:lnSpc>
              <a:buFontTx/>
              <a:buNone/>
            </a:pPr>
            <a:r>
              <a:rPr lang="en-US" sz="3600" dirty="0" smtClean="0"/>
              <a:t>&lt;1 hour		70%</a:t>
            </a:r>
          </a:p>
          <a:p>
            <a:pPr lvl="4" eaLnBrk="1" hangingPunct="1">
              <a:lnSpc>
                <a:spcPct val="90000"/>
              </a:lnSpc>
              <a:buFontTx/>
              <a:buNone/>
            </a:pPr>
            <a:r>
              <a:rPr lang="en-US" sz="3600" dirty="0" smtClean="0"/>
              <a:t>&lt;8 hours		86%</a:t>
            </a:r>
          </a:p>
        </p:txBody>
      </p:sp>
      <p:sp>
        <p:nvSpPr>
          <p:cNvPr id="36868" name="Text Box 4"/>
          <p:cNvSpPr txBox="1">
            <a:spLocks noChangeArrowheads="1"/>
          </p:cNvSpPr>
          <p:nvPr/>
        </p:nvSpPr>
        <p:spPr bwMode="auto">
          <a:xfrm>
            <a:off x="3524250" y="6096000"/>
            <a:ext cx="5543550" cy="646331"/>
          </a:xfrm>
          <a:prstGeom prst="rect">
            <a:avLst/>
          </a:prstGeom>
          <a:noFill/>
          <a:ln w="9525">
            <a:noFill/>
            <a:miter lim="800000"/>
            <a:headEnd/>
            <a:tailEnd/>
          </a:ln>
        </p:spPr>
        <p:txBody>
          <a:bodyPr wrap="square">
            <a:spAutoFit/>
          </a:bodyPr>
          <a:lstStyle/>
          <a:p>
            <a:r>
              <a:rPr lang="en-US" sz="1800" dirty="0" smtClean="0"/>
              <a:t>Simon et al. 2001. </a:t>
            </a:r>
            <a:r>
              <a:rPr lang="en-US" sz="1800" i="1" dirty="0" smtClean="0"/>
              <a:t>Suicide </a:t>
            </a:r>
            <a:r>
              <a:rPr lang="en-US" sz="1800" i="1" dirty="0"/>
              <a:t>and Life-Threatening </a:t>
            </a:r>
            <a:r>
              <a:rPr lang="en-US" sz="1800" i="1" dirty="0" smtClean="0"/>
              <a:t>Behavior</a:t>
            </a:r>
            <a:r>
              <a:rPr lang="en-US" sz="1800" dirty="0" smtClean="0"/>
              <a:t>. (data </a:t>
            </a:r>
            <a:r>
              <a:rPr lang="en-US" sz="1800" dirty="0"/>
              <a:t>from author)</a:t>
            </a:r>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762000"/>
            <a:ext cx="8229600" cy="1143000"/>
          </a:xfrm>
        </p:spPr>
        <p:txBody>
          <a:bodyPr/>
          <a:lstStyle/>
          <a:p>
            <a:pPr eaLnBrk="1" hangingPunct="1"/>
            <a:r>
              <a:rPr lang="en-US" sz="4000" dirty="0" smtClean="0"/>
              <a:t>What Percent of Survivors of Near-Lethal Suicide Attempts Eventually Complete Suicide?  </a:t>
            </a:r>
          </a:p>
        </p:txBody>
      </p:sp>
      <p:sp>
        <p:nvSpPr>
          <p:cNvPr id="37891" name="Rectangle 3"/>
          <p:cNvSpPr>
            <a:spLocks noGrp="1" noChangeArrowheads="1"/>
          </p:cNvSpPr>
          <p:nvPr>
            <p:ph sz="half" idx="1"/>
          </p:nvPr>
        </p:nvSpPr>
        <p:spPr>
          <a:xfrm>
            <a:off x="1219200" y="2484437"/>
            <a:ext cx="4038600" cy="3687763"/>
          </a:xfrm>
        </p:spPr>
        <p:txBody>
          <a:bodyPr/>
          <a:lstStyle/>
          <a:p>
            <a:pPr eaLnBrk="1" hangingPunct="1"/>
            <a:r>
              <a:rPr lang="en-US" sz="3200" dirty="0" smtClean="0"/>
              <a:t>10%</a:t>
            </a:r>
          </a:p>
          <a:p>
            <a:pPr eaLnBrk="1" hangingPunct="1"/>
            <a:r>
              <a:rPr lang="en-US" sz="3200" dirty="0" smtClean="0"/>
              <a:t>25%</a:t>
            </a:r>
          </a:p>
          <a:p>
            <a:pPr eaLnBrk="1" hangingPunct="1"/>
            <a:r>
              <a:rPr lang="en-US" sz="3200" dirty="0" smtClean="0"/>
              <a:t>50%</a:t>
            </a:r>
          </a:p>
          <a:p>
            <a:pPr eaLnBrk="1" hangingPunct="1"/>
            <a:r>
              <a:rPr lang="en-US" sz="3200" dirty="0" smtClean="0"/>
              <a:t>75%</a:t>
            </a:r>
          </a:p>
          <a:p>
            <a:pPr eaLnBrk="1" hangingPunct="1"/>
            <a:r>
              <a:rPr lang="en-US" sz="3200" dirty="0" smtClean="0"/>
              <a:t>90%</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838200" y="838200"/>
            <a:ext cx="7696200" cy="2225675"/>
          </a:xfrm>
          <a:prstGeom prst="rect">
            <a:avLst/>
          </a:prstGeom>
          <a:noFill/>
          <a:ln w="9525">
            <a:noFill/>
            <a:miter lim="800000"/>
            <a:headEnd/>
            <a:tailEnd/>
          </a:ln>
        </p:spPr>
        <p:txBody>
          <a:bodyPr>
            <a:spAutoFit/>
          </a:bodyPr>
          <a:lstStyle/>
          <a:p>
            <a:pPr algn="ctr">
              <a:spcBef>
                <a:spcPct val="50000"/>
              </a:spcBef>
            </a:pPr>
            <a:r>
              <a:rPr lang="en-US" sz="14000" dirty="0"/>
              <a:t>&lt; 10 %</a:t>
            </a:r>
          </a:p>
        </p:txBody>
      </p:sp>
      <p:sp>
        <p:nvSpPr>
          <p:cNvPr id="38915" name="Text Box 3"/>
          <p:cNvSpPr txBox="1">
            <a:spLocks noChangeArrowheads="1"/>
          </p:cNvSpPr>
          <p:nvPr/>
        </p:nvSpPr>
        <p:spPr bwMode="auto">
          <a:xfrm>
            <a:off x="685800" y="2971800"/>
            <a:ext cx="7848600" cy="3739485"/>
          </a:xfrm>
          <a:prstGeom prst="rect">
            <a:avLst/>
          </a:prstGeom>
          <a:noFill/>
          <a:ln w="9525">
            <a:noFill/>
            <a:miter lim="800000"/>
            <a:headEnd/>
            <a:tailEnd/>
          </a:ln>
        </p:spPr>
        <p:txBody>
          <a:bodyPr>
            <a:spAutoFit/>
          </a:bodyPr>
          <a:lstStyle/>
          <a:p>
            <a:pPr algn="ctr">
              <a:spcBef>
                <a:spcPct val="50000"/>
              </a:spcBef>
            </a:pPr>
            <a:r>
              <a:rPr lang="en-US" sz="5500" i="1" dirty="0"/>
              <a:t>of survivors of near-lethal suicide attempts commit suicide </a:t>
            </a:r>
            <a:endParaRPr lang="en-US" sz="5500" i="1" dirty="0" smtClean="0"/>
          </a:p>
          <a:p>
            <a:pPr algn="ctr">
              <a:spcBef>
                <a:spcPct val="50000"/>
              </a:spcBef>
            </a:pPr>
            <a:endParaRPr lang="en-US" sz="1800" i="1" dirty="0" smtClean="0"/>
          </a:p>
          <a:p>
            <a:pPr algn="ctr">
              <a:spcBef>
                <a:spcPct val="50000"/>
              </a:spcBef>
            </a:pPr>
            <a:r>
              <a:rPr lang="en-US" sz="1800" i="1" dirty="0" smtClean="0"/>
              <a:t>e.g. Owens et al. 2002. </a:t>
            </a:r>
            <a:r>
              <a:rPr lang="en-US" sz="1800" dirty="0" smtClean="0"/>
              <a:t>Fatal and non-fatal repetition of self harm: a systematic review</a:t>
            </a:r>
            <a:r>
              <a:rPr lang="en-US" sz="1800" i="1" dirty="0" smtClean="0"/>
              <a:t>. British J Psychiatry.</a:t>
            </a:r>
            <a:endParaRPr lang="en-US" sz="5500" i="1"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04800"/>
            <a:ext cx="8991600" cy="1371600"/>
          </a:xfrm>
        </p:spPr>
        <p:txBody>
          <a:bodyPr/>
          <a:lstStyle/>
          <a:p>
            <a:pPr algn="l" eaLnBrk="1" hangingPunct="1">
              <a:defRPr/>
            </a:pPr>
            <a:r>
              <a:rPr lang="en-US" sz="4200" dirty="0" smtClean="0"/>
              <a:t>  </a:t>
            </a:r>
            <a:r>
              <a:rPr lang="en-US" sz="3200" dirty="0" smtClean="0"/>
              <a:t>H)</a:t>
            </a:r>
            <a:r>
              <a:rPr lang="en-US" sz="4200" dirty="0" smtClean="0"/>
              <a:t/>
            </a:r>
            <a:br>
              <a:rPr lang="en-US" sz="4200" dirty="0" smtClean="0"/>
            </a:br>
            <a:r>
              <a:rPr lang="en-US" sz="4200" dirty="0" smtClean="0"/>
              <a:t>    Means Restriction Internationally</a:t>
            </a:r>
          </a:p>
        </p:txBody>
      </p:sp>
      <p:sp>
        <p:nvSpPr>
          <p:cNvPr id="3" name="TextBox 2"/>
          <p:cNvSpPr txBox="1"/>
          <p:nvPr/>
        </p:nvSpPr>
        <p:spPr>
          <a:xfrm>
            <a:off x="381000" y="1977747"/>
            <a:ext cx="8610600" cy="3508653"/>
          </a:xfrm>
          <a:prstGeom prst="rect">
            <a:avLst/>
          </a:prstGeom>
          <a:noFill/>
        </p:spPr>
        <p:txBody>
          <a:bodyPr wrap="square" rtlCol="0">
            <a:spAutoFit/>
          </a:bodyPr>
          <a:lstStyle/>
          <a:p>
            <a:pPr marL="463550" indent="-463550"/>
            <a:r>
              <a:rPr lang="en-US" sz="2400" dirty="0" smtClean="0"/>
              <a:t>Gunnell et al. (2007). “The impact of pesticide regulations           on suicide in Sri Lanka.” </a:t>
            </a:r>
            <a:r>
              <a:rPr lang="en-US" sz="2400" i="1" dirty="0" smtClean="0"/>
              <a:t>International J of Epidemiology.</a:t>
            </a:r>
          </a:p>
          <a:p>
            <a:endParaRPr lang="en-US" sz="2400" i="1" dirty="0" smtClean="0"/>
          </a:p>
          <a:p>
            <a:pPr marL="463550" indent="-463550"/>
            <a:r>
              <a:rPr lang="en-US" sz="2400" dirty="0" smtClean="0"/>
              <a:t>Lubin. (2010). “Decrease in suicide rates after a change in policy reducing access to firearms in adolescents: A naturalistic epidemiological study (Israel).” </a:t>
            </a:r>
            <a:r>
              <a:rPr lang="en-US" sz="2400" i="1" dirty="0" smtClean="0"/>
              <a:t>Suicide and Life-threatening Behavior.</a:t>
            </a:r>
          </a:p>
          <a:p>
            <a:endParaRPr lang="en-US" sz="1800" dirty="0" smtClean="0"/>
          </a:p>
          <a:p>
            <a:endParaRPr lang="en-US" sz="1800" i="1" dirty="0" smtClean="0"/>
          </a:p>
          <a:p>
            <a:endParaRPr lang="en-US" sz="1800" i="1"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04800"/>
            <a:ext cx="8991600" cy="1371600"/>
          </a:xfrm>
        </p:spPr>
        <p:txBody>
          <a:bodyPr/>
          <a:lstStyle/>
          <a:p>
            <a:pPr algn="l" eaLnBrk="1" hangingPunct="1">
              <a:defRPr/>
            </a:pPr>
            <a:r>
              <a:rPr lang="en-US" sz="3600" dirty="0" smtClean="0"/>
              <a:t> </a:t>
            </a:r>
            <a:r>
              <a:rPr lang="en-US" sz="3200" dirty="0" smtClean="0"/>
              <a:t> I)</a:t>
            </a:r>
            <a:r>
              <a:rPr lang="en-US" sz="3600" dirty="0" smtClean="0"/>
              <a:t/>
            </a:r>
            <a:br>
              <a:rPr lang="en-US" sz="3600" dirty="0" smtClean="0"/>
            </a:br>
            <a:r>
              <a:rPr lang="en-US" sz="3600" dirty="0" smtClean="0"/>
              <a:t>	Means Restriction Policies Overall</a:t>
            </a:r>
          </a:p>
        </p:txBody>
      </p:sp>
      <p:sp>
        <p:nvSpPr>
          <p:cNvPr id="3" name="TextBox 2"/>
          <p:cNvSpPr txBox="1"/>
          <p:nvPr/>
        </p:nvSpPr>
        <p:spPr>
          <a:xfrm>
            <a:off x="685800" y="1676400"/>
            <a:ext cx="7696200" cy="4770537"/>
          </a:xfrm>
          <a:prstGeom prst="rect">
            <a:avLst/>
          </a:prstGeom>
          <a:noFill/>
        </p:spPr>
        <p:txBody>
          <a:bodyPr wrap="square" rtlCol="0">
            <a:spAutoFit/>
          </a:bodyPr>
          <a:lstStyle/>
          <a:p>
            <a:r>
              <a:rPr lang="en-US" sz="2400" dirty="0" smtClean="0"/>
              <a:t>23 suicide experts from 15 countries review the evidence on suicide prevention</a:t>
            </a:r>
          </a:p>
          <a:p>
            <a:endParaRPr lang="en-US" sz="2400" i="1" dirty="0" smtClean="0"/>
          </a:p>
          <a:p>
            <a:r>
              <a:rPr lang="en-US" sz="2400" dirty="0" smtClean="0"/>
              <a:t>Conclusion: “Physician education in depression recognition and treatment, and restricting access to lethal means reduce suicide rates. Other interventions need more evidence of efficacy.</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1800" dirty="0" smtClean="0"/>
              <a:t>Mann et al. (2005). “Suicide prevention strategies: A systematic review.” </a:t>
            </a:r>
            <a:r>
              <a:rPr lang="en-US" sz="1800" i="1" dirty="0" smtClean="0"/>
              <a:t>Journal of American Medical Association.</a:t>
            </a:r>
            <a:endParaRPr lang="en-US" sz="1800" i="1"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304800"/>
            <a:ext cx="8991600" cy="1371600"/>
          </a:xfrm>
        </p:spPr>
        <p:txBody>
          <a:bodyPr/>
          <a:lstStyle/>
          <a:p>
            <a:pPr eaLnBrk="1" hangingPunct="1">
              <a:defRPr/>
            </a:pPr>
            <a:r>
              <a:rPr lang="en-US" sz="3600" dirty="0" smtClean="0"/>
              <a:t> </a:t>
            </a:r>
            <a:r>
              <a:rPr lang="en-US" sz="3200" dirty="0" smtClean="0"/>
              <a:t> </a:t>
            </a:r>
            <a:r>
              <a:rPr lang="en-US" sz="3600" dirty="0" smtClean="0"/>
              <a:t>Action:</a:t>
            </a:r>
            <a:br>
              <a:rPr lang="en-US" sz="3600" dirty="0" smtClean="0"/>
            </a:br>
            <a:r>
              <a:rPr lang="en-US" sz="3600" dirty="0" smtClean="0"/>
              <a:t>	Means Matter Campaign (website)</a:t>
            </a:r>
          </a:p>
        </p:txBody>
      </p:sp>
      <p:sp>
        <p:nvSpPr>
          <p:cNvPr id="3" name="TextBox 2"/>
          <p:cNvSpPr txBox="1"/>
          <p:nvPr/>
        </p:nvSpPr>
        <p:spPr>
          <a:xfrm>
            <a:off x="685800" y="1935540"/>
            <a:ext cx="7696200" cy="3539430"/>
          </a:xfrm>
          <a:prstGeom prst="rect">
            <a:avLst/>
          </a:prstGeom>
          <a:noFill/>
        </p:spPr>
        <p:txBody>
          <a:bodyPr wrap="square" rtlCol="0">
            <a:spAutoFit/>
          </a:bodyPr>
          <a:lstStyle/>
          <a:p>
            <a:pPr marL="457200" indent="-457200">
              <a:buAutoNum type="arabicPeriod"/>
            </a:pPr>
            <a:r>
              <a:rPr lang="en-US" sz="3200" dirty="0" smtClean="0"/>
              <a:t>State health departments</a:t>
            </a:r>
          </a:p>
          <a:p>
            <a:pPr marL="342900" indent="-342900">
              <a:buAutoNum type="arabicPeriod"/>
            </a:pPr>
            <a:r>
              <a:rPr lang="en-US" sz="3200" dirty="0" smtClean="0"/>
              <a:t> Counseling on Access to Lethal Means (CALM) online</a:t>
            </a:r>
          </a:p>
          <a:p>
            <a:pPr marL="342900" indent="-342900">
              <a:buAutoNum type="arabicPeriod"/>
            </a:pPr>
            <a:r>
              <a:rPr lang="en-US" sz="3200" dirty="0" smtClean="0"/>
              <a:t> Emergency Department Safety Assessment and Follow-up Evaluation (ED-SAFE)</a:t>
            </a:r>
          </a:p>
          <a:p>
            <a:pPr marL="342900" indent="-342900">
              <a:buAutoNum type="arabicPeriod"/>
            </a:pPr>
            <a:r>
              <a:rPr lang="en-US" sz="3200" dirty="0" smtClean="0"/>
              <a:t> Gun shops</a:t>
            </a:r>
            <a:endParaRPr lang="en-US" sz="3200" dirty="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447800"/>
            <a:ext cx="8382000" cy="1143000"/>
          </a:xfrm>
        </p:spPr>
        <p:txBody>
          <a:bodyPr/>
          <a:lstStyle/>
          <a:p>
            <a:pPr eaLnBrk="1" hangingPunct="1">
              <a:defRPr/>
            </a:pPr>
            <a:r>
              <a:rPr lang="en-US" sz="5400" dirty="0" smtClean="0"/>
              <a:t>Self-Defense Gun Use</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dirty="0" smtClean="0"/>
              <a:t>Public Health Approach</a:t>
            </a:r>
          </a:p>
        </p:txBody>
      </p:sp>
      <p:sp>
        <p:nvSpPr>
          <p:cNvPr id="14339" name="Rectangle 3"/>
          <p:cNvSpPr>
            <a:spLocks noGrp="1" noChangeArrowheads="1"/>
          </p:cNvSpPr>
          <p:nvPr>
            <p:ph type="body" idx="1"/>
          </p:nvPr>
        </p:nvSpPr>
        <p:spPr>
          <a:xfrm>
            <a:off x="1600200" y="2209800"/>
            <a:ext cx="6096000" cy="2895600"/>
          </a:xfrm>
          <a:solidFill>
            <a:srgbClr val="5341D9"/>
          </a:solidFill>
          <a:ln w="12700">
            <a:solidFill>
              <a:schemeClr val="tx1"/>
            </a:solidFill>
          </a:ln>
        </p:spPr>
        <p:txBody>
          <a:bodyPr/>
          <a:lstStyle/>
          <a:p>
            <a:pPr eaLnBrk="1" hangingPunct="1">
              <a:lnSpc>
                <a:spcPct val="90000"/>
              </a:lnSpc>
            </a:pPr>
            <a:r>
              <a:rPr lang="en-US" sz="3600" dirty="0" smtClean="0"/>
              <a:t>Broad approach</a:t>
            </a:r>
          </a:p>
          <a:p>
            <a:pPr eaLnBrk="1" hangingPunct="1">
              <a:lnSpc>
                <a:spcPct val="90000"/>
              </a:lnSpc>
            </a:pPr>
            <a:r>
              <a:rPr lang="en-US" sz="3600" dirty="0" smtClean="0"/>
              <a:t>Assets as well as liabilities</a:t>
            </a:r>
          </a:p>
          <a:p>
            <a:pPr eaLnBrk="1" hangingPunct="1">
              <a:lnSpc>
                <a:spcPct val="90000"/>
              </a:lnSpc>
            </a:pPr>
            <a:r>
              <a:rPr lang="en-US" sz="3600" dirty="0" smtClean="0"/>
              <a:t>Upstream prevention</a:t>
            </a:r>
            <a:r>
              <a:rPr lang="en-US" sz="2800" dirty="0" smtClean="0"/>
              <a:t> </a:t>
            </a:r>
          </a:p>
          <a:p>
            <a:pPr eaLnBrk="1" hangingPunct="1">
              <a:lnSpc>
                <a:spcPct val="90000"/>
              </a:lnSpc>
              <a:buFontTx/>
              <a:buNone/>
            </a:pPr>
            <a:r>
              <a:rPr lang="en-US" sz="2800" dirty="0" smtClean="0"/>
              <a:t>		vs. proximate cause, 		don’t focus just on criminal</a:t>
            </a:r>
            <a:br>
              <a:rPr lang="en-US" sz="2800" dirty="0" smtClean="0"/>
            </a:br>
            <a:endParaRPr lang="en-US" sz="2800" dirty="0" smtClean="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447800"/>
            <a:ext cx="8382000" cy="1143000"/>
          </a:xfrm>
        </p:spPr>
        <p:txBody>
          <a:bodyPr/>
          <a:lstStyle/>
          <a:p>
            <a:pPr eaLnBrk="1" hangingPunct="1">
              <a:defRPr/>
            </a:pPr>
            <a:r>
              <a:rPr lang="en-US" sz="5400" dirty="0" smtClean="0"/>
              <a:t>Evidentiary Standards</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57200"/>
            <a:ext cx="8991600" cy="5539978"/>
          </a:xfrm>
          <a:prstGeom prst="rect">
            <a:avLst/>
          </a:prstGeom>
          <a:noFill/>
        </p:spPr>
        <p:txBody>
          <a:bodyPr wrap="square" rtlCol="0">
            <a:spAutoFit/>
          </a:bodyPr>
          <a:lstStyle/>
          <a:p>
            <a:r>
              <a:rPr lang="en-US" sz="3200" dirty="0" err="1" smtClean="0"/>
              <a:t>Tonry</a:t>
            </a:r>
            <a:r>
              <a:rPr lang="en-US" sz="3200" dirty="0" smtClean="0"/>
              <a:t>. (2011). </a:t>
            </a:r>
            <a:r>
              <a:rPr lang="en-US" sz="3200" i="1" dirty="0" smtClean="0"/>
              <a:t>Oxford Handbook of Crime and Criminal Justice.</a:t>
            </a:r>
            <a:endParaRPr lang="en-US" sz="3200" dirty="0" smtClean="0"/>
          </a:p>
          <a:p>
            <a:r>
              <a:rPr lang="en-US" sz="3200" dirty="0" smtClean="0"/>
              <a:t>	Charles F. Wellford</a:t>
            </a:r>
          </a:p>
          <a:p>
            <a:r>
              <a:rPr lang="en-US" sz="3200" dirty="0" smtClean="0"/>
              <a:t>	Guns and Crime</a:t>
            </a:r>
          </a:p>
          <a:p>
            <a:endParaRPr lang="en-US" sz="1800" dirty="0" smtClean="0"/>
          </a:p>
          <a:p>
            <a:r>
              <a:rPr lang="en-US" sz="2400" dirty="0" smtClean="0"/>
              <a:t>Do guns reduce the harm associated with the crime being perpetrated?</a:t>
            </a:r>
            <a:br>
              <a:rPr lang="en-US" sz="2400" dirty="0" smtClean="0"/>
            </a:br>
            <a:endParaRPr lang="en-US" sz="2400" dirty="0" smtClean="0"/>
          </a:p>
          <a:p>
            <a:r>
              <a:rPr lang="en-US" sz="2400" dirty="0" smtClean="0"/>
              <a:t>“The answer is yes, harm is reduced — both physical harm and monetary loss.”</a:t>
            </a:r>
          </a:p>
          <a:p>
            <a:endParaRPr lang="en-US" sz="2400" dirty="0" smtClean="0"/>
          </a:p>
          <a:p>
            <a:r>
              <a:rPr lang="en-US" sz="2400" dirty="0" smtClean="0"/>
              <a:t>“We do know that when a potential crime is imminent, the use of a gun to defend oneself reduces harm and loss to the victim.”</a:t>
            </a:r>
            <a:endParaRPr lang="en-US" sz="1600" dirty="0" smtClean="0"/>
          </a:p>
          <a:p>
            <a:endParaRPr lang="en-US" sz="1600"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57200"/>
            <a:ext cx="8991600" cy="6801862"/>
          </a:xfrm>
          <a:prstGeom prst="rect">
            <a:avLst/>
          </a:prstGeom>
          <a:noFill/>
        </p:spPr>
        <p:txBody>
          <a:bodyPr wrap="square" rtlCol="0">
            <a:spAutoFit/>
          </a:bodyPr>
          <a:lstStyle/>
          <a:p>
            <a:r>
              <a:rPr lang="en-US" sz="3600" dirty="0" smtClean="0"/>
              <a:t>Only four citations, most recent 2001</a:t>
            </a:r>
          </a:p>
          <a:p>
            <a:endParaRPr lang="en-US" sz="3600" dirty="0" smtClean="0"/>
          </a:p>
          <a:p>
            <a:r>
              <a:rPr lang="en-US" sz="3600" dirty="0" smtClean="0"/>
              <a:t>Limitations: Data only from National Crime 		     Victimization Survey (NCVS)</a:t>
            </a:r>
          </a:p>
          <a:p>
            <a:r>
              <a:rPr lang="en-US" sz="3600" dirty="0" smtClean="0"/>
              <a:t>		     Don’t know causation</a:t>
            </a:r>
          </a:p>
          <a:p>
            <a:r>
              <a:rPr lang="en-US" sz="3600" dirty="0" smtClean="0"/>
              <a:t>		     Don’t know about fatalities</a:t>
            </a:r>
          </a:p>
          <a:p>
            <a:r>
              <a:rPr lang="en-US" sz="3600" dirty="0" smtClean="0"/>
              <a:t>                   Don’t know if injury occurred  		     before or after self-defense 			     gun use</a:t>
            </a:r>
          </a:p>
          <a:p>
            <a:endParaRPr lang="en-US" sz="4000" dirty="0" smtClean="0"/>
          </a:p>
          <a:p>
            <a:pPr marL="742950" indent="-742950"/>
            <a:endParaRPr lang="en-US" sz="4000" dirty="0" smtClean="0"/>
          </a:p>
          <a:p>
            <a:endParaRPr lang="en-US" sz="1600" dirty="0" smtClean="0"/>
          </a:p>
          <a:p>
            <a:endParaRPr lang="en-US" sz="1600"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161633"/>
            <a:ext cx="8610600" cy="3477875"/>
          </a:xfrm>
          <a:prstGeom prst="rect">
            <a:avLst/>
          </a:prstGeom>
          <a:noFill/>
        </p:spPr>
        <p:txBody>
          <a:bodyPr wrap="square" rtlCol="0">
            <a:spAutoFit/>
          </a:bodyPr>
          <a:lstStyle/>
          <a:p>
            <a:r>
              <a:rPr lang="en-US" sz="3600" dirty="0" smtClean="0"/>
              <a:t>Evidence from NCVS that self-defense gun use not superior to other forms of self-defense</a:t>
            </a:r>
          </a:p>
          <a:p>
            <a:endParaRPr lang="en-US" sz="4000" dirty="0" smtClean="0"/>
          </a:p>
          <a:p>
            <a:pPr marL="742950" indent="-742950"/>
            <a:endParaRPr lang="en-US" sz="4000" dirty="0" smtClean="0"/>
          </a:p>
          <a:p>
            <a:endParaRPr lang="en-US" sz="1600" dirty="0" smtClean="0"/>
          </a:p>
          <a:p>
            <a:endParaRPr lang="en-US" sz="1600"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3200" dirty="0" smtClean="0"/>
              <a:t>Effectiveness</a:t>
            </a:r>
          </a:p>
        </p:txBody>
      </p:sp>
      <p:graphicFrame>
        <p:nvGraphicFramePr>
          <p:cNvPr id="765955" name="Group 3"/>
          <p:cNvGraphicFramePr>
            <a:graphicFrameLocks noGrp="1"/>
          </p:cNvGraphicFramePr>
          <p:nvPr>
            <p:ph sz="half" idx="1"/>
          </p:nvPr>
        </p:nvGraphicFramePr>
        <p:xfrm>
          <a:off x="1143000" y="2209800"/>
          <a:ext cx="6629400" cy="3581400"/>
        </p:xfrm>
        <a:graphic>
          <a:graphicData uri="http://schemas.openxmlformats.org/drawingml/2006/table">
            <a:tbl>
              <a:tblPr/>
              <a:tblGrid>
                <a:gridCol w="4673600"/>
                <a:gridCol w="1955800"/>
              </a:tblGrid>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Type of Victim 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Call Police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Run Away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Threaten/Attack w/ Gun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Struggled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6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charset="0"/>
                        </a:rPr>
                        <a:t>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Arial" charset="0"/>
                        </a:rPr>
                        <a:t>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0378" name="Text Box 26"/>
          <p:cNvSpPr txBox="1">
            <a:spLocks noChangeArrowheads="1"/>
          </p:cNvSpPr>
          <p:nvPr/>
        </p:nvSpPr>
        <p:spPr bwMode="auto">
          <a:xfrm>
            <a:off x="457200" y="1447800"/>
            <a:ext cx="8305800" cy="701675"/>
          </a:xfrm>
          <a:prstGeom prst="rect">
            <a:avLst/>
          </a:prstGeom>
          <a:noFill/>
          <a:ln w="9525">
            <a:noFill/>
            <a:miter lim="800000"/>
            <a:headEnd/>
            <a:tailEnd/>
          </a:ln>
        </p:spPr>
        <p:txBody>
          <a:bodyPr>
            <a:spAutoFit/>
          </a:bodyPr>
          <a:lstStyle/>
          <a:p>
            <a:r>
              <a:rPr lang="en-US" sz="2000" dirty="0"/>
              <a:t>Percent of Victims Physically Injured After Self-Defense (1992-2001)</a:t>
            </a:r>
          </a:p>
          <a:p>
            <a:pPr algn="ctr"/>
            <a:r>
              <a:rPr lang="en-US" sz="2000" dirty="0">
                <a:solidFill>
                  <a:schemeClr val="tx2"/>
                </a:solidFill>
              </a:rPr>
              <a:t>NCVS (1992-2001)</a:t>
            </a:r>
          </a:p>
        </p:txBody>
      </p:sp>
      <p:sp>
        <p:nvSpPr>
          <p:cNvPr id="100379" name="Text Box 27"/>
          <p:cNvSpPr txBox="1">
            <a:spLocks noChangeArrowheads="1"/>
          </p:cNvSpPr>
          <p:nvPr/>
        </p:nvSpPr>
        <p:spPr bwMode="auto">
          <a:xfrm>
            <a:off x="5546725" y="6132513"/>
            <a:ext cx="3105150" cy="366712"/>
          </a:xfrm>
          <a:prstGeom prst="rect">
            <a:avLst/>
          </a:prstGeom>
          <a:noFill/>
          <a:ln w="9525">
            <a:noFill/>
            <a:miter lim="800000"/>
            <a:headEnd/>
            <a:tailEnd/>
          </a:ln>
        </p:spPr>
        <p:txBody>
          <a:bodyPr wrap="none">
            <a:spAutoFit/>
          </a:bodyPr>
          <a:lstStyle/>
          <a:p>
            <a:r>
              <a:rPr lang="en-US" sz="1800" dirty="0"/>
              <a:t>Kleck &amp; Kates. Armed, 2001.</a:t>
            </a:r>
          </a:p>
        </p:txBody>
      </p:sp>
      <p:sp>
        <p:nvSpPr>
          <p:cNvPr id="6" name="Footer Placeholder 5"/>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57200"/>
            <a:ext cx="8991600" cy="6863417"/>
          </a:xfrm>
          <a:prstGeom prst="rect">
            <a:avLst/>
          </a:prstGeom>
          <a:noFill/>
        </p:spPr>
        <p:txBody>
          <a:bodyPr wrap="square" rtlCol="0">
            <a:spAutoFit/>
          </a:bodyPr>
          <a:lstStyle/>
          <a:p>
            <a:r>
              <a:rPr lang="en-US" sz="3200" dirty="0" smtClean="0"/>
              <a:t>In multivariate analysis, only “run away, hide” is significantly better than “call police” in terms of not receiving an injury.</a:t>
            </a:r>
          </a:p>
          <a:p>
            <a:endParaRPr lang="en-US" sz="3200" dirty="0" smtClean="0"/>
          </a:p>
          <a:p>
            <a:r>
              <a:rPr lang="en-US" sz="3200" dirty="0" smtClean="0"/>
              <a:t>In terms of serious injury, nothing is significantly better than calling the police.</a:t>
            </a:r>
          </a:p>
          <a:p>
            <a:endParaRPr lang="en-US" sz="3200" dirty="0" smtClean="0"/>
          </a:p>
          <a:p>
            <a:endParaRPr lang="en-US" sz="3200" dirty="0" smtClean="0"/>
          </a:p>
          <a:p>
            <a:endParaRPr lang="en-US" sz="3200" dirty="0" smtClean="0"/>
          </a:p>
          <a:p>
            <a:r>
              <a:rPr lang="en-US" sz="2000" dirty="0" err="1" smtClean="0"/>
              <a:t>Tark</a:t>
            </a:r>
            <a:r>
              <a:rPr lang="en-US" sz="2000" dirty="0" smtClean="0"/>
              <a:t> and </a:t>
            </a:r>
            <a:r>
              <a:rPr lang="en-US" sz="2000" dirty="0" err="1" smtClean="0"/>
              <a:t>Kleck</a:t>
            </a:r>
            <a:r>
              <a:rPr lang="en-US" sz="2000" dirty="0" smtClean="0"/>
              <a:t>. (2004). “Resisting crime: the </a:t>
            </a:r>
            <a:r>
              <a:rPr lang="en-US" sz="2000" dirty="0" smtClean="0"/>
              <a:t>effects </a:t>
            </a:r>
            <a:r>
              <a:rPr lang="en-US" sz="2000" dirty="0" smtClean="0"/>
              <a:t>of victim action on the outcomes of crime.” </a:t>
            </a:r>
            <a:r>
              <a:rPr lang="en-US" sz="2000" i="1" dirty="0" smtClean="0"/>
              <a:t>Criminology</a:t>
            </a:r>
            <a:r>
              <a:rPr lang="en-US" sz="2000" dirty="0" smtClean="0"/>
              <a:t>.</a:t>
            </a:r>
          </a:p>
          <a:p>
            <a:endParaRPr lang="en-US" sz="4000" dirty="0" smtClean="0"/>
          </a:p>
          <a:p>
            <a:pPr marL="742950" indent="-742950"/>
            <a:endParaRPr lang="en-US" sz="4000" dirty="0" smtClean="0"/>
          </a:p>
          <a:p>
            <a:endParaRPr lang="en-US" sz="1600" dirty="0" smtClean="0"/>
          </a:p>
          <a:p>
            <a:endParaRPr lang="en-US" sz="1600"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74638"/>
            <a:ext cx="8382000" cy="1143000"/>
          </a:xfrm>
        </p:spPr>
        <p:txBody>
          <a:bodyPr/>
          <a:lstStyle/>
          <a:p>
            <a:pPr algn="l" eaLnBrk="1" hangingPunct="1"/>
            <a:r>
              <a:rPr lang="en-US" sz="3600" dirty="0" smtClean="0"/>
              <a:t>“2.5 million” Self-Defense Gun Uses?</a:t>
            </a:r>
          </a:p>
        </p:txBody>
      </p:sp>
      <p:sp>
        <p:nvSpPr>
          <p:cNvPr id="112643" name="Rectangle 3"/>
          <p:cNvSpPr>
            <a:spLocks noGrp="1" noChangeArrowheads="1"/>
          </p:cNvSpPr>
          <p:nvPr>
            <p:ph type="body" idx="1"/>
          </p:nvPr>
        </p:nvSpPr>
        <p:spPr/>
        <p:txBody>
          <a:bodyPr/>
          <a:lstStyle/>
          <a:p>
            <a:pPr eaLnBrk="1" hangingPunct="1">
              <a:buFontTx/>
              <a:buNone/>
            </a:pPr>
            <a:r>
              <a:rPr lang="en-US" sz="2800" dirty="0" smtClean="0"/>
              <a:t>Large False Positive Problem of Private Surveys</a:t>
            </a:r>
          </a:p>
          <a:p>
            <a:pPr eaLnBrk="1" hangingPunct="1">
              <a:buFontTx/>
              <a:buNone/>
            </a:pPr>
            <a:endParaRPr lang="en-US" sz="2800" dirty="0" smtClean="0"/>
          </a:p>
          <a:p>
            <a:pPr eaLnBrk="1" hangingPunct="1">
              <a:buFontTx/>
              <a:buNone/>
            </a:pPr>
            <a:r>
              <a:rPr lang="en-US" dirty="0" smtClean="0"/>
              <a:t>		</a:t>
            </a:r>
            <a:r>
              <a:rPr lang="en-US" sz="2800" dirty="0" smtClean="0"/>
              <a:t>a) Telescoping</a:t>
            </a:r>
          </a:p>
          <a:p>
            <a:pPr eaLnBrk="1" hangingPunct="1">
              <a:buFontTx/>
              <a:buNone/>
            </a:pPr>
            <a:r>
              <a:rPr lang="en-US" sz="2800" dirty="0" smtClean="0"/>
              <a:t>		b) Rare events PLUS self-presentation bias</a:t>
            </a:r>
          </a:p>
          <a:p>
            <a:pPr eaLnBrk="1" hangingPunct="1">
              <a:buFontTx/>
              <a:buNone/>
            </a:pPr>
            <a:endParaRPr lang="en-US" sz="2800" dirty="0" smtClean="0"/>
          </a:p>
          <a:p>
            <a:pPr eaLnBrk="1" hangingPunct="1">
              <a:buFontTx/>
              <a:buNone/>
            </a:pPr>
            <a:endParaRPr lang="en-US" dirty="0" smtClean="0"/>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z="3200" dirty="0" smtClean="0"/>
              <a:t>All surveys have problems with accuracy</a:t>
            </a:r>
          </a:p>
        </p:txBody>
      </p:sp>
      <p:sp>
        <p:nvSpPr>
          <p:cNvPr id="113667" name="Rectangle 3"/>
          <p:cNvSpPr>
            <a:spLocks noGrp="1" noChangeArrowheads="1"/>
          </p:cNvSpPr>
          <p:nvPr>
            <p:ph type="body" idx="1"/>
          </p:nvPr>
        </p:nvSpPr>
        <p:spPr>
          <a:xfrm>
            <a:off x="533400" y="1600200"/>
            <a:ext cx="8153400" cy="4525963"/>
          </a:xfrm>
        </p:spPr>
        <p:txBody>
          <a:bodyPr/>
          <a:lstStyle/>
          <a:p>
            <a:pPr algn="ctr" eaLnBrk="1" hangingPunct="1">
              <a:buFontTx/>
              <a:buNone/>
            </a:pPr>
            <a:r>
              <a:rPr lang="en-US" dirty="0" smtClean="0"/>
              <a:t>Age</a:t>
            </a:r>
          </a:p>
          <a:p>
            <a:pPr algn="ctr" eaLnBrk="1" hangingPunct="1">
              <a:buFontTx/>
              <a:buNone/>
            </a:pPr>
            <a:r>
              <a:rPr lang="en-US" dirty="0" smtClean="0"/>
              <a:t>Employed</a:t>
            </a:r>
          </a:p>
          <a:p>
            <a:pPr algn="ctr" eaLnBrk="1" hangingPunct="1">
              <a:buFontTx/>
              <a:buNone/>
            </a:pPr>
            <a:r>
              <a:rPr lang="en-US" dirty="0" smtClean="0"/>
              <a:t>Driver’s license</a:t>
            </a:r>
          </a:p>
          <a:p>
            <a:pPr algn="ctr" eaLnBrk="1" hangingPunct="1">
              <a:buFontTx/>
              <a:buNone/>
            </a:pPr>
            <a:r>
              <a:rPr lang="en-US" dirty="0" smtClean="0"/>
              <a:t>Library card</a:t>
            </a:r>
          </a:p>
          <a:p>
            <a:pPr algn="ctr" eaLnBrk="1" hangingPunct="1">
              <a:buFontTx/>
              <a:buNone/>
            </a:pPr>
            <a:r>
              <a:rPr lang="en-US" dirty="0" smtClean="0"/>
              <a:t>Own home</a:t>
            </a:r>
          </a:p>
          <a:p>
            <a:pPr algn="ctr" eaLnBrk="1" hangingPunct="1">
              <a:buFontTx/>
              <a:buNone/>
            </a:pPr>
            <a:r>
              <a:rPr lang="en-US" dirty="0" smtClean="0"/>
              <a:t>Wear seat belt</a:t>
            </a:r>
          </a:p>
          <a:p>
            <a:pPr algn="ctr" eaLnBrk="1" hangingPunct="1">
              <a:buFontTx/>
              <a:buNone/>
            </a:pPr>
            <a:r>
              <a:rPr lang="en-US" dirty="0" smtClean="0"/>
              <a:t>Voted in last presidential election</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z="3200" b="1" dirty="0" smtClean="0"/>
              <a:t>False positive problem for rare events</a:t>
            </a:r>
          </a:p>
        </p:txBody>
      </p:sp>
      <p:sp>
        <p:nvSpPr>
          <p:cNvPr id="114691" name="Rectangle 3"/>
          <p:cNvSpPr>
            <a:spLocks noGrp="1" noChangeArrowheads="1"/>
          </p:cNvSpPr>
          <p:nvPr>
            <p:ph type="body" idx="1"/>
          </p:nvPr>
        </p:nvSpPr>
        <p:spPr>
          <a:xfrm>
            <a:off x="457200" y="1143000"/>
            <a:ext cx="8229600" cy="4525963"/>
          </a:xfrm>
        </p:spPr>
        <p:txBody>
          <a:bodyPr/>
          <a:lstStyle/>
          <a:p>
            <a:pPr algn="ctr" eaLnBrk="1" hangingPunct="1">
              <a:lnSpc>
                <a:spcPct val="90000"/>
              </a:lnSpc>
              <a:buFontTx/>
              <a:buNone/>
            </a:pPr>
            <a:endParaRPr lang="en-US" dirty="0" smtClean="0"/>
          </a:p>
          <a:p>
            <a:pPr algn="ctr" eaLnBrk="1" hangingPunct="1">
              <a:lnSpc>
                <a:spcPct val="90000"/>
              </a:lnSpc>
              <a:buFontTx/>
              <a:buNone/>
            </a:pPr>
            <a:endParaRPr lang="en-US" dirty="0" smtClean="0"/>
          </a:p>
          <a:p>
            <a:pPr algn="ctr" eaLnBrk="1" hangingPunct="1">
              <a:lnSpc>
                <a:spcPct val="90000"/>
              </a:lnSpc>
              <a:buFontTx/>
              <a:buNone/>
            </a:pPr>
            <a:r>
              <a:rPr lang="en-US" dirty="0" smtClean="0"/>
              <a:t>If actual incidence is 1%:</a:t>
            </a:r>
          </a:p>
          <a:p>
            <a:pPr algn="ctr" eaLnBrk="1" hangingPunct="1">
              <a:lnSpc>
                <a:spcPct val="90000"/>
              </a:lnSpc>
              <a:buFontTx/>
              <a:buNone/>
            </a:pPr>
            <a:endParaRPr lang="en-US" dirty="0" smtClean="0"/>
          </a:p>
          <a:p>
            <a:pPr algn="ctr" eaLnBrk="1" hangingPunct="1">
              <a:lnSpc>
                <a:spcPct val="90000"/>
              </a:lnSpc>
              <a:buFontTx/>
              <a:buNone/>
            </a:pPr>
            <a:r>
              <a:rPr lang="en-US" dirty="0" smtClean="0"/>
              <a:t>99/100 respondents can be false positive</a:t>
            </a:r>
          </a:p>
          <a:p>
            <a:pPr algn="ctr" eaLnBrk="1" hangingPunct="1">
              <a:lnSpc>
                <a:spcPct val="90000"/>
              </a:lnSpc>
              <a:buFontTx/>
              <a:buNone/>
            </a:pPr>
            <a:endParaRPr lang="en-US" dirty="0" smtClean="0"/>
          </a:p>
          <a:p>
            <a:pPr algn="ctr" eaLnBrk="1" hangingPunct="1">
              <a:lnSpc>
                <a:spcPct val="90000"/>
              </a:lnSpc>
              <a:buFontTx/>
              <a:buNone/>
            </a:pPr>
            <a:r>
              <a:rPr lang="en-US" dirty="0" smtClean="0"/>
              <a:t>1/100 respondents can be true positive or false negative</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dirty="0" smtClean="0"/>
              <a:t>Results of Screening Test</a:t>
            </a:r>
          </a:p>
        </p:txBody>
      </p:sp>
      <p:graphicFrame>
        <p:nvGraphicFramePr>
          <p:cNvPr id="827431" name="Group 39"/>
          <p:cNvGraphicFramePr>
            <a:graphicFrameLocks noGrp="1"/>
          </p:cNvGraphicFramePr>
          <p:nvPr>
            <p:ph idx="1"/>
          </p:nvPr>
        </p:nvGraphicFramePr>
        <p:xfrm>
          <a:off x="2667000" y="1981200"/>
          <a:ext cx="6096000" cy="4395789"/>
        </p:xfrm>
        <a:graphic>
          <a:graphicData uri="http://schemas.openxmlformats.org/drawingml/2006/table">
            <a:tbl>
              <a:tblPr/>
              <a:tblGrid>
                <a:gridCol w="2362200"/>
                <a:gridCol w="990600"/>
                <a:gridCol w="990600"/>
                <a:gridCol w="1752600"/>
              </a:tblGrid>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1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Positive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Negative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b+d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a+b+c+d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742" name="Text Box 33"/>
          <p:cNvSpPr txBox="1">
            <a:spLocks noChangeArrowheads="1"/>
          </p:cNvSpPr>
          <p:nvPr/>
        </p:nvSpPr>
        <p:spPr bwMode="auto">
          <a:xfrm>
            <a:off x="457200" y="6461125"/>
            <a:ext cx="8229600" cy="396875"/>
          </a:xfrm>
          <a:prstGeom prst="rect">
            <a:avLst/>
          </a:prstGeom>
          <a:noFill/>
          <a:ln w="9525">
            <a:noFill/>
            <a:miter lim="800000"/>
            <a:headEnd/>
            <a:tailEnd/>
          </a:ln>
        </p:spPr>
        <p:txBody>
          <a:bodyPr>
            <a:spAutoFit/>
          </a:bodyPr>
          <a:lstStyle/>
          <a:p>
            <a:pPr>
              <a:spcBef>
                <a:spcPct val="50000"/>
              </a:spcBef>
            </a:pPr>
            <a:r>
              <a:rPr lang="en-US" sz="2000" dirty="0"/>
              <a:t>Sensitivity a/(a+c)			Specificity d/(b+d)</a:t>
            </a:r>
          </a:p>
        </p:txBody>
      </p:sp>
      <p:sp>
        <p:nvSpPr>
          <p:cNvPr id="115743" name="Text Box 34"/>
          <p:cNvSpPr txBox="1">
            <a:spLocks noChangeArrowheads="1"/>
          </p:cNvSpPr>
          <p:nvPr/>
        </p:nvSpPr>
        <p:spPr bwMode="auto">
          <a:xfrm>
            <a:off x="4953000" y="1295400"/>
            <a:ext cx="3810000" cy="641350"/>
          </a:xfrm>
          <a:prstGeom prst="rect">
            <a:avLst/>
          </a:prstGeom>
          <a:noFill/>
          <a:ln w="9525">
            <a:noFill/>
            <a:miter lim="800000"/>
            <a:headEnd/>
            <a:tailEnd/>
          </a:ln>
        </p:spPr>
        <p:txBody>
          <a:bodyPr>
            <a:spAutoFit/>
          </a:bodyPr>
          <a:lstStyle/>
          <a:p>
            <a:pPr>
              <a:spcBef>
                <a:spcPct val="50000"/>
              </a:spcBef>
            </a:pPr>
            <a:r>
              <a:rPr lang="en-US" sz="3600" dirty="0"/>
              <a:t>TRUTH</a:t>
            </a:r>
          </a:p>
        </p:txBody>
      </p:sp>
      <p:sp>
        <p:nvSpPr>
          <p:cNvPr id="115744" name="Text Box 38"/>
          <p:cNvSpPr txBox="1">
            <a:spLocks noChangeArrowheads="1"/>
          </p:cNvSpPr>
          <p:nvPr/>
        </p:nvSpPr>
        <p:spPr bwMode="auto">
          <a:xfrm>
            <a:off x="457200" y="3657600"/>
            <a:ext cx="3810000" cy="641350"/>
          </a:xfrm>
          <a:prstGeom prst="rect">
            <a:avLst/>
          </a:prstGeom>
          <a:noFill/>
          <a:ln w="9525">
            <a:noFill/>
            <a:miter lim="800000"/>
            <a:headEnd/>
            <a:tailEnd/>
          </a:ln>
        </p:spPr>
        <p:txBody>
          <a:bodyPr>
            <a:spAutoFit/>
          </a:bodyPr>
          <a:lstStyle/>
          <a:p>
            <a:pPr>
              <a:spcBef>
                <a:spcPct val="50000"/>
              </a:spcBef>
            </a:pPr>
            <a:r>
              <a:rPr lang="en-US" sz="3600" dirty="0"/>
              <a:t>SCREEN</a:t>
            </a:r>
          </a:p>
        </p:txBody>
      </p:sp>
      <p:sp>
        <p:nvSpPr>
          <p:cNvPr id="7" name="Footer Placeholder 6"/>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smtClean="0"/>
              <a:t>Public Health Approach</a:t>
            </a:r>
          </a:p>
        </p:txBody>
      </p:sp>
      <p:sp>
        <p:nvSpPr>
          <p:cNvPr id="15363" name="Rectangle 3"/>
          <p:cNvSpPr>
            <a:spLocks noGrp="1" noChangeArrowheads="1"/>
          </p:cNvSpPr>
          <p:nvPr>
            <p:ph type="body" idx="1"/>
          </p:nvPr>
        </p:nvSpPr>
        <p:spPr/>
        <p:txBody>
          <a:bodyPr/>
          <a:lstStyle/>
          <a:p>
            <a:pPr marL="609600" indent="-609600" eaLnBrk="1" hangingPunct="1">
              <a:buFontTx/>
              <a:buAutoNum type="arabicPeriod"/>
            </a:pPr>
            <a:r>
              <a:rPr lang="en-US" dirty="0" smtClean="0"/>
              <a:t>Prevention (proactive vs. reactive)</a:t>
            </a:r>
          </a:p>
          <a:p>
            <a:pPr marL="609600" indent="-609600" eaLnBrk="1" hangingPunct="1">
              <a:buFontTx/>
              <a:buAutoNum type="arabicPeriod"/>
            </a:pPr>
            <a:r>
              <a:rPr lang="en-US" dirty="0" smtClean="0"/>
              <a:t>Community (vs. one at a time)</a:t>
            </a:r>
          </a:p>
          <a:p>
            <a:pPr marL="609600" indent="-609600" eaLnBrk="1" hangingPunct="1">
              <a:buFontTx/>
              <a:buAutoNum type="arabicPeriod"/>
            </a:pPr>
            <a:r>
              <a:rPr lang="en-US" dirty="0" smtClean="0"/>
              <a:t>No-fault/blame</a:t>
            </a:r>
          </a:p>
          <a:p>
            <a:pPr marL="609600" indent="-609600" eaLnBrk="1" hangingPunct="1">
              <a:buFontTx/>
              <a:buAutoNum type="arabicPeriod"/>
            </a:pPr>
            <a:r>
              <a:rPr lang="en-US" dirty="0" smtClean="0"/>
              <a:t>Systems approach</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dirty="0" smtClean="0"/>
              <a:t>Results of a Screening Test</a:t>
            </a:r>
          </a:p>
        </p:txBody>
      </p:sp>
      <p:sp>
        <p:nvSpPr>
          <p:cNvPr id="116739" name="Rectangle 4"/>
          <p:cNvSpPr>
            <a:spLocks noGrp="1" noChangeArrowheads="1"/>
          </p:cNvSpPr>
          <p:nvPr>
            <p:ph type="body" sz="half" idx="1"/>
          </p:nvPr>
        </p:nvSpPr>
        <p:spPr>
          <a:xfrm>
            <a:off x="0" y="1066800"/>
            <a:ext cx="9144000" cy="2286000"/>
          </a:xfrm>
        </p:spPr>
        <p:txBody>
          <a:bodyPr/>
          <a:lstStyle/>
          <a:p>
            <a:pPr eaLnBrk="1" hangingPunct="1"/>
            <a:r>
              <a:rPr lang="en-US" sz="2800" dirty="0" smtClean="0"/>
              <a:t>Assumptions: 66/5000 screens report a positive finding</a:t>
            </a:r>
          </a:p>
          <a:p>
            <a:pPr lvl="1" eaLnBrk="1" hangingPunct="1"/>
            <a:r>
              <a:rPr lang="en-US" sz="2400" dirty="0" smtClean="0"/>
              <a:t>Test Sensitivity 99%           - Test Specificity 99%</a:t>
            </a:r>
          </a:p>
        </p:txBody>
      </p:sp>
      <p:graphicFrame>
        <p:nvGraphicFramePr>
          <p:cNvPr id="826417" name="Group 49"/>
          <p:cNvGraphicFramePr>
            <a:graphicFrameLocks noGrp="1"/>
          </p:cNvGraphicFramePr>
          <p:nvPr>
            <p:ph sz="half" idx="2"/>
          </p:nvPr>
        </p:nvGraphicFramePr>
        <p:xfrm>
          <a:off x="2514600" y="3429000"/>
          <a:ext cx="6248400" cy="3167698"/>
        </p:xfrm>
        <a:graphic>
          <a:graphicData uri="http://schemas.openxmlformats.org/drawingml/2006/table">
            <a:tbl>
              <a:tblPr/>
              <a:tblGrid>
                <a:gridCol w="1905000"/>
                <a:gridCol w="1600200"/>
                <a:gridCol w="1600200"/>
                <a:gridCol w="1143000"/>
              </a:tblGrid>
              <a:tr h="744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Positive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False positive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Negative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False negative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4934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67" name="Text Box 44"/>
          <p:cNvSpPr txBox="1">
            <a:spLocks noChangeArrowheads="1"/>
          </p:cNvSpPr>
          <p:nvPr/>
        </p:nvSpPr>
        <p:spPr bwMode="auto">
          <a:xfrm>
            <a:off x="5257800" y="2743200"/>
            <a:ext cx="3886200" cy="579438"/>
          </a:xfrm>
          <a:prstGeom prst="rect">
            <a:avLst/>
          </a:prstGeom>
          <a:noFill/>
          <a:ln w="9525">
            <a:noFill/>
            <a:miter lim="800000"/>
            <a:headEnd/>
            <a:tailEnd/>
          </a:ln>
        </p:spPr>
        <p:txBody>
          <a:bodyPr>
            <a:spAutoFit/>
          </a:bodyPr>
          <a:lstStyle/>
          <a:p>
            <a:pPr>
              <a:spcBef>
                <a:spcPct val="50000"/>
              </a:spcBef>
            </a:pPr>
            <a:r>
              <a:rPr lang="en-US" sz="3200" dirty="0"/>
              <a:t>TRUTH</a:t>
            </a:r>
          </a:p>
        </p:txBody>
      </p:sp>
      <p:sp>
        <p:nvSpPr>
          <p:cNvPr id="116768" name="Text Box 45"/>
          <p:cNvSpPr txBox="1">
            <a:spLocks noChangeArrowheads="1"/>
          </p:cNvSpPr>
          <p:nvPr/>
        </p:nvSpPr>
        <p:spPr bwMode="auto">
          <a:xfrm>
            <a:off x="0" y="4572000"/>
            <a:ext cx="3886200" cy="946150"/>
          </a:xfrm>
          <a:prstGeom prst="rect">
            <a:avLst/>
          </a:prstGeom>
          <a:noFill/>
          <a:ln w="9525">
            <a:noFill/>
            <a:miter lim="800000"/>
            <a:headEnd/>
            <a:tailEnd/>
          </a:ln>
        </p:spPr>
        <p:txBody>
          <a:bodyPr>
            <a:spAutoFit/>
          </a:bodyPr>
          <a:lstStyle/>
          <a:p>
            <a:pPr>
              <a:spcBef>
                <a:spcPct val="50000"/>
              </a:spcBef>
            </a:pPr>
            <a:r>
              <a:rPr lang="en-US" sz="2800" dirty="0"/>
              <a:t>SCREEN </a:t>
            </a:r>
            <a:br>
              <a:rPr lang="en-US" sz="2800" dirty="0"/>
            </a:br>
            <a:r>
              <a:rPr lang="en-US" sz="2800" dirty="0"/>
              <a:t>RESPONSE</a:t>
            </a:r>
          </a:p>
        </p:txBody>
      </p:sp>
      <p:sp>
        <p:nvSpPr>
          <p:cNvPr id="7" name="Footer Placeholder 6"/>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5384" name="Group 40"/>
          <p:cNvGraphicFramePr>
            <a:graphicFrameLocks noGrp="1"/>
          </p:cNvGraphicFramePr>
          <p:nvPr>
            <p:ph idx="1"/>
          </p:nvPr>
        </p:nvGraphicFramePr>
        <p:xfrm>
          <a:off x="2438400" y="1600200"/>
          <a:ext cx="6248400" cy="4525964"/>
        </p:xfrm>
        <a:graphic>
          <a:graphicData uri="http://schemas.openxmlformats.org/drawingml/2006/table">
            <a:tbl>
              <a:tblPr/>
              <a:tblGrid>
                <a:gridCol w="2057400"/>
                <a:gridCol w="1295400"/>
                <a:gridCol w="1524000"/>
                <a:gridCol w="1371600"/>
              </a:tblGrid>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Positive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   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Negative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4934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4934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1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4984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789" name="Text Box 37"/>
          <p:cNvSpPr txBox="1">
            <a:spLocks noChangeArrowheads="1"/>
          </p:cNvSpPr>
          <p:nvPr/>
        </p:nvSpPr>
        <p:spPr bwMode="auto">
          <a:xfrm>
            <a:off x="5257800" y="838200"/>
            <a:ext cx="3886200" cy="579438"/>
          </a:xfrm>
          <a:prstGeom prst="rect">
            <a:avLst/>
          </a:prstGeom>
          <a:noFill/>
          <a:ln w="9525">
            <a:noFill/>
            <a:miter lim="800000"/>
            <a:headEnd/>
            <a:tailEnd/>
          </a:ln>
        </p:spPr>
        <p:txBody>
          <a:bodyPr>
            <a:spAutoFit/>
          </a:bodyPr>
          <a:lstStyle/>
          <a:p>
            <a:pPr>
              <a:spcBef>
                <a:spcPct val="50000"/>
              </a:spcBef>
            </a:pPr>
            <a:r>
              <a:rPr lang="en-US" sz="3200" dirty="0"/>
              <a:t>TRUTH</a:t>
            </a:r>
          </a:p>
        </p:txBody>
      </p:sp>
      <p:sp>
        <p:nvSpPr>
          <p:cNvPr id="117790" name="Text Box 38"/>
          <p:cNvSpPr txBox="1">
            <a:spLocks noChangeArrowheads="1"/>
          </p:cNvSpPr>
          <p:nvPr/>
        </p:nvSpPr>
        <p:spPr bwMode="auto">
          <a:xfrm>
            <a:off x="152400" y="3352800"/>
            <a:ext cx="3886200" cy="946150"/>
          </a:xfrm>
          <a:prstGeom prst="rect">
            <a:avLst/>
          </a:prstGeom>
          <a:noFill/>
          <a:ln w="9525">
            <a:noFill/>
            <a:miter lim="800000"/>
            <a:headEnd/>
            <a:tailEnd/>
          </a:ln>
        </p:spPr>
        <p:txBody>
          <a:bodyPr>
            <a:spAutoFit/>
          </a:bodyPr>
          <a:lstStyle/>
          <a:p>
            <a:pPr>
              <a:spcBef>
                <a:spcPct val="50000"/>
              </a:spcBef>
            </a:pPr>
            <a:r>
              <a:rPr lang="en-US" sz="2800" dirty="0"/>
              <a:t>SCREEN </a:t>
            </a:r>
            <a:br>
              <a:rPr lang="en-US" sz="2800" dirty="0"/>
            </a:br>
            <a:r>
              <a:rPr lang="en-US" sz="2800" dirty="0"/>
              <a:t>RESPONSE</a:t>
            </a:r>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z="4000" dirty="0" smtClean="0"/>
              <a:t>Extrapolation of Responses From Rare Events</a:t>
            </a:r>
          </a:p>
        </p:txBody>
      </p:sp>
      <p:sp>
        <p:nvSpPr>
          <p:cNvPr id="118787" name="Rectangle 3"/>
          <p:cNvSpPr>
            <a:spLocks noGrp="1" noChangeArrowheads="1"/>
          </p:cNvSpPr>
          <p:nvPr>
            <p:ph type="body" idx="1"/>
          </p:nvPr>
        </p:nvSpPr>
        <p:spPr>
          <a:xfrm>
            <a:off x="1143000" y="1600200"/>
            <a:ext cx="7543800" cy="4525963"/>
          </a:xfrm>
        </p:spPr>
        <p:txBody>
          <a:bodyPr/>
          <a:lstStyle/>
          <a:p>
            <a:pPr eaLnBrk="1" hangingPunct="1">
              <a:lnSpc>
                <a:spcPct val="90000"/>
              </a:lnSpc>
              <a:buFontTx/>
              <a:buNone/>
            </a:pPr>
            <a:r>
              <a:rPr lang="en-US" sz="2800" dirty="0" smtClean="0"/>
              <a:t>National Rifle Association membership</a:t>
            </a:r>
          </a:p>
          <a:p>
            <a:pPr eaLnBrk="1" hangingPunct="1">
              <a:lnSpc>
                <a:spcPct val="90000"/>
              </a:lnSpc>
              <a:buFontTx/>
              <a:buNone/>
            </a:pPr>
            <a:r>
              <a:rPr lang="en-US" sz="2800" i="1" dirty="0" smtClean="0"/>
              <a:t>Sports Illustrated </a:t>
            </a:r>
            <a:r>
              <a:rPr lang="en-US" sz="2800" dirty="0" smtClean="0"/>
              <a:t>subscriber</a:t>
            </a:r>
          </a:p>
          <a:p>
            <a:pPr eaLnBrk="1" hangingPunct="1">
              <a:lnSpc>
                <a:spcPct val="90000"/>
              </a:lnSpc>
              <a:buFontTx/>
              <a:buNone/>
            </a:pPr>
            <a:r>
              <a:rPr lang="en-US" sz="2800" dirty="0" smtClean="0"/>
              <a:t>Gave blood</a:t>
            </a:r>
          </a:p>
          <a:p>
            <a:pPr eaLnBrk="1" hangingPunct="1">
              <a:lnSpc>
                <a:spcPct val="90000"/>
              </a:lnSpc>
              <a:buFontTx/>
              <a:buNone/>
            </a:pPr>
            <a:r>
              <a:rPr lang="en-US" sz="2800" dirty="0" smtClean="0"/>
              <a:t>Donate to gun control organization</a:t>
            </a:r>
          </a:p>
          <a:p>
            <a:pPr eaLnBrk="1" hangingPunct="1">
              <a:lnSpc>
                <a:spcPct val="90000"/>
              </a:lnSpc>
              <a:buFontTx/>
              <a:buNone/>
            </a:pPr>
            <a:r>
              <a:rPr lang="en-US" sz="2800" dirty="0" smtClean="0"/>
              <a:t>Hospitalized for a fracture</a:t>
            </a:r>
          </a:p>
          <a:p>
            <a:pPr eaLnBrk="1" hangingPunct="1">
              <a:lnSpc>
                <a:spcPct val="90000"/>
              </a:lnSpc>
              <a:buFontTx/>
              <a:buNone/>
            </a:pPr>
            <a:r>
              <a:rPr lang="en-US" sz="2800" dirty="0" smtClean="0"/>
              <a:t>Stunted growth (height)</a:t>
            </a:r>
          </a:p>
          <a:p>
            <a:pPr eaLnBrk="1" hangingPunct="1">
              <a:lnSpc>
                <a:spcPct val="90000"/>
              </a:lnSpc>
              <a:buFontTx/>
              <a:buNone/>
            </a:pPr>
            <a:r>
              <a:rPr lang="en-US" sz="2800" dirty="0" smtClean="0"/>
              <a:t>At risk for airbag injury (distance)</a:t>
            </a:r>
          </a:p>
          <a:p>
            <a:pPr eaLnBrk="1" hangingPunct="1">
              <a:lnSpc>
                <a:spcPct val="90000"/>
              </a:lnSpc>
              <a:buFontTx/>
              <a:buNone/>
            </a:pPr>
            <a:r>
              <a:rPr lang="en-US" sz="2800" dirty="0" smtClean="0"/>
              <a:t>Medical tests for AIDS, breast cancer</a:t>
            </a:r>
          </a:p>
          <a:p>
            <a:pPr eaLnBrk="1" hangingPunct="1">
              <a:lnSpc>
                <a:spcPct val="90000"/>
              </a:lnSpc>
              <a:buFontTx/>
              <a:buNone/>
            </a:pPr>
            <a:r>
              <a:rPr lang="en-US" sz="2800" dirty="0" smtClean="0"/>
              <a:t>Contact with aliens</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890827"/>
            <a:ext cx="8991600" cy="6124754"/>
          </a:xfrm>
          <a:prstGeom prst="rect">
            <a:avLst/>
          </a:prstGeom>
          <a:noFill/>
        </p:spPr>
        <p:txBody>
          <a:bodyPr wrap="square" rtlCol="0">
            <a:spAutoFit/>
          </a:bodyPr>
          <a:lstStyle/>
          <a:p>
            <a:r>
              <a:rPr lang="en-US" sz="4000" dirty="0" smtClean="0"/>
              <a:t>NRC counterexample </a:t>
            </a:r>
            <a:r>
              <a:rPr lang="en-US" sz="4000" dirty="0" smtClean="0"/>
              <a:t>(p. 110</a:t>
            </a:r>
            <a:r>
              <a:rPr lang="en-US" sz="4000" dirty="0" smtClean="0"/>
              <a:t>) —</a:t>
            </a:r>
          </a:p>
          <a:p>
            <a:r>
              <a:rPr lang="en-US" sz="4000" dirty="0" smtClean="0"/>
              <a:t>Underreporting</a:t>
            </a:r>
          </a:p>
          <a:p>
            <a:endParaRPr lang="en-US" sz="4000" dirty="0" smtClean="0"/>
          </a:p>
          <a:p>
            <a:pPr marL="742950" indent="-742950">
              <a:buAutoNum type="alphaLcParenR"/>
            </a:pPr>
            <a:r>
              <a:rPr lang="en-US" sz="4000" dirty="0" smtClean="0"/>
              <a:t>Not a rare event</a:t>
            </a:r>
          </a:p>
          <a:p>
            <a:pPr marL="742950" indent="-742950">
              <a:buAutoNum type="alphaLcParenR"/>
            </a:pPr>
            <a:r>
              <a:rPr lang="en-US" sz="4000" dirty="0" smtClean="0"/>
              <a:t>Negative social desirability</a:t>
            </a:r>
          </a:p>
          <a:p>
            <a:pPr marL="742950" indent="-742950"/>
            <a:endParaRPr lang="en-US" sz="4000" dirty="0" smtClean="0"/>
          </a:p>
          <a:p>
            <a:pPr marL="742950" indent="-742950"/>
            <a:r>
              <a:rPr lang="en-US" sz="4000" dirty="0" smtClean="0"/>
              <a:t>Self-reports of illicit drug use among arrestees</a:t>
            </a:r>
          </a:p>
          <a:p>
            <a:pPr marL="742950" indent="-742950"/>
            <a:endParaRPr lang="en-US" sz="4000" dirty="0" smtClean="0"/>
          </a:p>
          <a:p>
            <a:endParaRPr lang="en-US" sz="1600" dirty="0" smtClean="0"/>
          </a:p>
          <a:p>
            <a:endParaRPr lang="en-US" sz="1600" dirty="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p:txBody>
          <a:bodyPr/>
          <a:lstStyle/>
          <a:p>
            <a:pPr algn="ctr" eaLnBrk="1" hangingPunct="1">
              <a:buFontTx/>
              <a:buNone/>
            </a:pPr>
            <a:r>
              <a:rPr lang="en-US" sz="4000" dirty="0" smtClean="0"/>
              <a:t>Validity (vs. </a:t>
            </a:r>
            <a:r>
              <a:rPr lang="en-US" sz="4000" dirty="0" err="1" smtClean="0"/>
              <a:t>replicability</a:t>
            </a:r>
            <a:r>
              <a:rPr lang="en-US" sz="4000" dirty="0" smtClean="0"/>
              <a:t>) of 2.5 million estimate</a:t>
            </a:r>
          </a:p>
          <a:p>
            <a:pPr algn="ctr" eaLnBrk="1" hangingPunct="1">
              <a:buFontTx/>
              <a:buNone/>
            </a:pPr>
            <a:endParaRPr lang="en-US" sz="4000" dirty="0" smtClean="0"/>
          </a:p>
          <a:p>
            <a:pPr algn="ctr" eaLnBrk="1" hangingPunct="1">
              <a:buFontTx/>
              <a:buNone/>
            </a:pPr>
            <a:endParaRPr lang="en-US" sz="4000" dirty="0" smtClean="0"/>
          </a:p>
          <a:p>
            <a:pPr algn="ctr" eaLnBrk="1" hangingPunct="1">
              <a:buFontTx/>
              <a:buNone/>
            </a:pPr>
            <a:r>
              <a:rPr lang="en-US" sz="4000" dirty="0" smtClean="0"/>
              <a:t>2/3 	claim report to police</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body" idx="1"/>
          </p:nvPr>
        </p:nvSpPr>
        <p:spPr>
          <a:xfrm>
            <a:off x="457200" y="533400"/>
            <a:ext cx="8229600" cy="5592763"/>
          </a:xfrm>
        </p:spPr>
        <p:txBody>
          <a:bodyPr/>
          <a:lstStyle/>
          <a:p>
            <a:pPr eaLnBrk="1" hangingPunct="1">
              <a:lnSpc>
                <a:spcPct val="80000"/>
              </a:lnSpc>
              <a:buFontTx/>
              <a:buNone/>
            </a:pPr>
            <a:r>
              <a:rPr lang="en-US" sz="2800" dirty="0" smtClean="0"/>
              <a:t>Almost all defending against NCVS crimes</a:t>
            </a:r>
          </a:p>
          <a:p>
            <a:pPr eaLnBrk="1" hangingPunct="1">
              <a:lnSpc>
                <a:spcPct val="80000"/>
              </a:lnSpc>
              <a:buFontTx/>
              <a:buNone/>
            </a:pPr>
            <a:r>
              <a:rPr lang="en-US" sz="2800" dirty="0" smtClean="0"/>
              <a:t>	(burglary/robbery/rape/assault)</a:t>
            </a:r>
          </a:p>
          <a:p>
            <a:pPr eaLnBrk="1" hangingPunct="1">
              <a:lnSpc>
                <a:spcPct val="80000"/>
              </a:lnSpc>
              <a:buFontTx/>
              <a:buNone/>
            </a:pPr>
            <a:endParaRPr lang="en-US" sz="2800" dirty="0" smtClean="0"/>
          </a:p>
          <a:p>
            <a:pPr eaLnBrk="1" hangingPunct="1">
              <a:lnSpc>
                <a:spcPct val="80000"/>
              </a:lnSpc>
              <a:buFontTx/>
              <a:buNone/>
            </a:pPr>
            <a:r>
              <a:rPr lang="en-US" sz="2800" dirty="0" smtClean="0"/>
              <a:t>Estimate</a:t>
            </a:r>
          </a:p>
          <a:p>
            <a:pPr eaLnBrk="1" hangingPunct="1">
              <a:lnSpc>
                <a:spcPct val="80000"/>
              </a:lnSpc>
              <a:buFontTx/>
              <a:buNone/>
            </a:pPr>
            <a:r>
              <a:rPr lang="en-US" sz="2800" dirty="0" smtClean="0"/>
              <a:t>	</a:t>
            </a:r>
            <a:r>
              <a:rPr lang="en-US" sz="2400" dirty="0" smtClean="0"/>
              <a:t>850,000 self-defense gun uses vs. burglars</a:t>
            </a:r>
          </a:p>
          <a:p>
            <a:pPr eaLnBrk="1" hangingPunct="1">
              <a:lnSpc>
                <a:spcPct val="80000"/>
              </a:lnSpc>
              <a:buFontTx/>
              <a:buNone/>
            </a:pPr>
            <a:r>
              <a:rPr lang="en-US" sz="2800" dirty="0" smtClean="0"/>
              <a:t>NCVS</a:t>
            </a:r>
          </a:p>
          <a:p>
            <a:pPr eaLnBrk="1" hangingPunct="1">
              <a:lnSpc>
                <a:spcPct val="80000"/>
              </a:lnSpc>
              <a:buFontTx/>
              <a:buNone/>
            </a:pPr>
            <a:r>
              <a:rPr lang="en-US" sz="2800" dirty="0" smtClean="0"/>
              <a:t>	</a:t>
            </a:r>
            <a:r>
              <a:rPr lang="en-US" sz="2400" dirty="0" smtClean="0"/>
              <a:t>1,300,000 attempted burglaries when someone was at home</a:t>
            </a:r>
          </a:p>
          <a:p>
            <a:pPr eaLnBrk="1" hangingPunct="1">
              <a:lnSpc>
                <a:spcPct val="80000"/>
              </a:lnSpc>
              <a:buFontTx/>
              <a:buNone/>
            </a:pPr>
            <a:endParaRPr lang="en-US" sz="2400" dirty="0" smtClean="0"/>
          </a:p>
          <a:p>
            <a:pPr eaLnBrk="1" hangingPunct="1">
              <a:lnSpc>
                <a:spcPct val="80000"/>
              </a:lnSpc>
              <a:buFontTx/>
              <a:buNone/>
            </a:pPr>
            <a:r>
              <a:rPr lang="en-US" sz="2400" dirty="0" smtClean="0"/>
              <a:t>Atlanta Police Department Record Review</a:t>
            </a:r>
          </a:p>
          <a:p>
            <a:pPr eaLnBrk="1" hangingPunct="1">
              <a:lnSpc>
                <a:spcPct val="80000"/>
              </a:lnSpc>
              <a:buFontTx/>
              <a:buNone/>
            </a:pPr>
            <a:r>
              <a:rPr lang="en-US" sz="2400" dirty="0" smtClean="0"/>
              <a:t>	198 home invasions</a:t>
            </a:r>
          </a:p>
          <a:p>
            <a:pPr eaLnBrk="1" hangingPunct="1">
              <a:lnSpc>
                <a:spcPct val="80000"/>
              </a:lnSpc>
              <a:buFontTx/>
              <a:buNone/>
            </a:pPr>
            <a:endParaRPr lang="en-US" sz="2400" dirty="0" smtClean="0"/>
          </a:p>
          <a:p>
            <a:pPr eaLnBrk="1" hangingPunct="1">
              <a:lnSpc>
                <a:spcPct val="80000"/>
              </a:lnSpc>
              <a:buFontTx/>
              <a:buNone/>
            </a:pPr>
            <a:r>
              <a:rPr lang="en-US" sz="2400" dirty="0" smtClean="0"/>
              <a:t>6 cases criminal retrieves homeowner’s firearm</a:t>
            </a:r>
          </a:p>
          <a:p>
            <a:pPr eaLnBrk="1" hangingPunct="1">
              <a:lnSpc>
                <a:spcPct val="80000"/>
              </a:lnSpc>
              <a:buFontTx/>
              <a:buNone/>
            </a:pPr>
            <a:r>
              <a:rPr lang="en-US" sz="2400" dirty="0" smtClean="0"/>
              <a:t>3 cases self-defense gun use</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xfrm>
            <a:off x="762000" y="960438"/>
            <a:ext cx="8229600" cy="4525962"/>
          </a:xfrm>
        </p:spPr>
        <p:txBody>
          <a:bodyPr/>
          <a:lstStyle/>
          <a:p>
            <a:pPr eaLnBrk="1" hangingPunct="1">
              <a:buFontTx/>
              <a:buNone/>
            </a:pPr>
            <a:r>
              <a:rPr lang="en-US" dirty="0" smtClean="0"/>
              <a:t># of Bad Guys wounded:</a:t>
            </a:r>
          </a:p>
          <a:p>
            <a:pPr eaLnBrk="1" hangingPunct="1">
              <a:buFontTx/>
              <a:buNone/>
            </a:pPr>
            <a:r>
              <a:rPr lang="en-US" dirty="0" smtClean="0"/>
              <a:t>			207,000</a:t>
            </a:r>
          </a:p>
          <a:p>
            <a:pPr eaLnBrk="1" hangingPunct="1">
              <a:buFontTx/>
              <a:buNone/>
            </a:pPr>
            <a:endParaRPr lang="en-US" dirty="0" smtClean="0"/>
          </a:p>
          <a:p>
            <a:pPr eaLnBrk="1" hangingPunct="1">
              <a:buFontTx/>
              <a:buNone/>
            </a:pPr>
            <a:r>
              <a:rPr lang="en-US" dirty="0" smtClean="0"/>
              <a:t># of nonfatal (emergency dept.) and fatal gunshot wounds:</a:t>
            </a:r>
          </a:p>
          <a:p>
            <a:pPr eaLnBrk="1" hangingPunct="1">
              <a:buFontTx/>
              <a:buNone/>
            </a:pPr>
            <a:r>
              <a:rPr lang="en-US" dirty="0" smtClean="0"/>
              <a:t>			130,000</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z="2000" dirty="0" smtClean="0"/>
              <a:t>Prison Health Services</a:t>
            </a:r>
            <a:br>
              <a:rPr lang="en-US" sz="2000" dirty="0" smtClean="0"/>
            </a:br>
            <a:r>
              <a:rPr lang="en-US" sz="3600" dirty="0" smtClean="0"/>
              <a:t>Do criminals go to the </a:t>
            </a:r>
            <a:br>
              <a:rPr lang="en-US" sz="3600" dirty="0" smtClean="0"/>
            </a:br>
            <a:r>
              <a:rPr lang="en-US" sz="3600" dirty="0" smtClean="0"/>
              <a:t>hospital after being shot?</a:t>
            </a:r>
          </a:p>
        </p:txBody>
      </p:sp>
      <p:graphicFrame>
        <p:nvGraphicFramePr>
          <p:cNvPr id="805891" name="Group 3"/>
          <p:cNvGraphicFramePr>
            <a:graphicFrameLocks noGrp="1"/>
          </p:cNvGraphicFramePr>
          <p:nvPr>
            <p:ph idx="1"/>
          </p:nvPr>
        </p:nvGraphicFramePr>
        <p:xfrm>
          <a:off x="457200" y="1828800"/>
          <a:ext cx="8229600" cy="4419601"/>
        </p:xfrm>
        <a:graphic>
          <a:graphicData uri="http://schemas.openxmlformats.org/drawingml/2006/table">
            <a:tbl>
              <a:tblPr/>
              <a:tblGrid>
                <a:gridCol w="4648200"/>
                <a:gridCol w="1752600"/>
                <a:gridCol w="1828800"/>
              </a:tblGrid>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Percent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Santa Rita, CA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141/153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Summit County, OH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17/19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Las Vegas, NV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55/68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1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Lawrenceville, 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Baltimore, MD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56/58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277/307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z="3200" dirty="0" smtClean="0"/>
              <a:t>Newspaper Reports of Shooting Incidents</a:t>
            </a:r>
          </a:p>
        </p:txBody>
      </p:sp>
      <p:sp>
        <p:nvSpPr>
          <p:cNvPr id="124931" name="Rectangle 3"/>
          <p:cNvSpPr>
            <a:spLocks noGrp="1" noChangeArrowheads="1"/>
          </p:cNvSpPr>
          <p:nvPr>
            <p:ph type="body" idx="1"/>
          </p:nvPr>
        </p:nvSpPr>
        <p:spPr/>
        <p:txBody>
          <a:bodyPr/>
          <a:lstStyle/>
          <a:p>
            <a:pPr eaLnBrk="1" hangingPunct="1">
              <a:buFontTx/>
              <a:buNone/>
            </a:pPr>
            <a:r>
              <a:rPr lang="en-US" dirty="0" smtClean="0"/>
              <a:t>-Arizona-</a:t>
            </a:r>
          </a:p>
          <a:p>
            <a:pPr eaLnBrk="1" hangingPunct="1">
              <a:buFontTx/>
              <a:buNone/>
            </a:pPr>
            <a:r>
              <a:rPr lang="en-US" sz="3600" dirty="0" smtClean="0"/>
              <a:t>	</a:t>
            </a:r>
            <a:r>
              <a:rPr lang="en-US" sz="2800" dirty="0" smtClean="0"/>
              <a:t>Estimate	      236 guns fired in self-defense</a:t>
            </a:r>
          </a:p>
          <a:p>
            <a:pPr eaLnBrk="1" hangingPunct="1">
              <a:buFontTx/>
              <a:buNone/>
            </a:pPr>
            <a:r>
              <a:rPr lang="en-US" sz="2800" dirty="0" smtClean="0"/>
              <a:t>			      98 killings or wounds</a:t>
            </a:r>
          </a:p>
          <a:p>
            <a:pPr eaLnBrk="1" hangingPunct="1">
              <a:buFontTx/>
              <a:buNone/>
            </a:pPr>
            <a:endParaRPr lang="en-US" sz="2800" dirty="0" smtClean="0"/>
          </a:p>
          <a:p>
            <a:pPr eaLnBrk="1" hangingPunct="1">
              <a:buFontTx/>
              <a:buNone/>
            </a:pPr>
            <a:r>
              <a:rPr lang="en-US" sz="2800" dirty="0" smtClean="0"/>
              <a:t>	Actual	      2 cases, both irresponsible gun use</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gn="l" eaLnBrk="1" hangingPunct="1"/>
            <a:r>
              <a:rPr lang="en-US" sz="4200" dirty="0" smtClean="0"/>
              <a:t> 3. Without Self-Defense Gun Use</a:t>
            </a:r>
          </a:p>
        </p:txBody>
      </p:sp>
      <p:sp>
        <p:nvSpPr>
          <p:cNvPr id="125955" name="Rectangle 3"/>
          <p:cNvSpPr>
            <a:spLocks noGrp="1" noChangeArrowheads="1"/>
          </p:cNvSpPr>
          <p:nvPr>
            <p:ph type="body" idx="1"/>
          </p:nvPr>
        </p:nvSpPr>
        <p:spPr>
          <a:xfrm>
            <a:off x="457200" y="1600200"/>
            <a:ext cx="8229600" cy="4876800"/>
          </a:xfrm>
        </p:spPr>
        <p:txBody>
          <a:bodyPr/>
          <a:lstStyle/>
          <a:p>
            <a:pPr eaLnBrk="1" hangingPunct="1">
              <a:lnSpc>
                <a:spcPct val="90000"/>
              </a:lnSpc>
              <a:buFontTx/>
              <a:buNone/>
            </a:pPr>
            <a:r>
              <a:rPr lang="en-US" dirty="0" smtClean="0"/>
              <a:t>392,000 – Someone almost certainly would 		 have been killed</a:t>
            </a:r>
          </a:p>
          <a:p>
            <a:pPr eaLnBrk="1" hangingPunct="1">
              <a:lnSpc>
                <a:spcPct val="90000"/>
              </a:lnSpc>
              <a:buFontTx/>
              <a:buNone/>
            </a:pPr>
            <a:endParaRPr lang="en-US" dirty="0" smtClean="0"/>
          </a:p>
          <a:p>
            <a:pPr eaLnBrk="1" hangingPunct="1">
              <a:lnSpc>
                <a:spcPct val="90000"/>
              </a:lnSpc>
              <a:buFontTx/>
              <a:buNone/>
            </a:pPr>
            <a:r>
              <a:rPr lang="en-US" dirty="0" smtClean="0"/>
              <a:t>355,000 – Someone probably would have 		 been killed</a:t>
            </a:r>
          </a:p>
          <a:p>
            <a:pPr eaLnBrk="1" hangingPunct="1">
              <a:lnSpc>
                <a:spcPct val="90000"/>
              </a:lnSpc>
              <a:buFontTx/>
              <a:buNone/>
            </a:pPr>
            <a:endParaRPr lang="en-US" dirty="0" smtClean="0"/>
          </a:p>
          <a:p>
            <a:pPr eaLnBrk="1" hangingPunct="1">
              <a:lnSpc>
                <a:spcPct val="90000"/>
              </a:lnSpc>
              <a:buFontTx/>
              <a:buNone/>
            </a:pPr>
            <a:r>
              <a:rPr lang="en-US" dirty="0" smtClean="0"/>
              <a:t>405,000 – Someone might have been killed</a:t>
            </a:r>
          </a:p>
          <a:p>
            <a:pPr eaLnBrk="1" hangingPunct="1">
              <a:lnSpc>
                <a:spcPct val="90000"/>
              </a:lnSpc>
              <a:buFontTx/>
              <a:buNone/>
            </a:pPr>
            <a:endParaRPr lang="en-US" dirty="0" smtClean="0"/>
          </a:p>
          <a:p>
            <a:pPr algn="ctr" eaLnBrk="1" hangingPunct="1">
              <a:lnSpc>
                <a:spcPct val="90000"/>
              </a:lnSpc>
              <a:buFontTx/>
              <a:buNone/>
            </a:pPr>
            <a:r>
              <a:rPr lang="en-US" sz="4000" dirty="0" smtClean="0"/>
              <a:t>27,000 homicides</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dirty="0" smtClean="0"/>
              <a:t>Motor Vehicles</a:t>
            </a:r>
          </a:p>
        </p:txBody>
      </p:sp>
      <p:sp>
        <p:nvSpPr>
          <p:cNvPr id="16387" name="Rectangle 3"/>
          <p:cNvSpPr>
            <a:spLocks noGrp="1" noChangeArrowheads="1"/>
          </p:cNvSpPr>
          <p:nvPr>
            <p:ph type="body" sz="half" idx="1"/>
          </p:nvPr>
        </p:nvSpPr>
        <p:spPr>
          <a:xfrm>
            <a:off x="457200" y="1600200"/>
            <a:ext cx="8001000" cy="4724400"/>
          </a:xfrm>
        </p:spPr>
        <p:txBody>
          <a:bodyPr/>
          <a:lstStyle/>
          <a:p>
            <a:pPr eaLnBrk="1" hangingPunct="1">
              <a:buFontTx/>
              <a:buNone/>
            </a:pPr>
            <a:r>
              <a:rPr lang="en-US" sz="3600" dirty="0" smtClean="0"/>
              <a:t>Most motor vehicle </a:t>
            </a:r>
            <a:r>
              <a:rPr lang="en-US" sz="3600" i="1" dirty="0" smtClean="0"/>
              <a:t>deaths </a:t>
            </a:r>
            <a:r>
              <a:rPr lang="en-US" sz="3600" dirty="0" smtClean="0"/>
              <a:t>are associated with clear and deliberate unlawful behavior by motorists </a:t>
            </a:r>
          </a:p>
          <a:p>
            <a:pPr eaLnBrk="1" hangingPunct="1">
              <a:buFontTx/>
              <a:buNone/>
            </a:pPr>
            <a:r>
              <a:rPr lang="en-US" sz="2800" dirty="0" smtClean="0"/>
              <a:t>			</a:t>
            </a:r>
          </a:p>
          <a:p>
            <a:pPr eaLnBrk="1" hangingPunct="1">
              <a:buFontTx/>
              <a:buNone/>
            </a:pPr>
            <a:r>
              <a:rPr lang="en-US" sz="2800" dirty="0" smtClean="0"/>
              <a:t>		(e.g., speeding, </a:t>
            </a:r>
          </a:p>
          <a:p>
            <a:pPr eaLnBrk="1" hangingPunct="1">
              <a:buFontTx/>
              <a:buNone/>
            </a:pPr>
            <a:r>
              <a:rPr lang="en-US" sz="2800" dirty="0" smtClean="0"/>
              <a:t>		 drunk driving, </a:t>
            </a:r>
          </a:p>
          <a:p>
            <a:pPr eaLnBrk="1" hangingPunct="1">
              <a:buFontTx/>
              <a:buNone/>
            </a:pPr>
            <a:r>
              <a:rPr lang="en-US" sz="2800" dirty="0" smtClean="0"/>
              <a:t>          running red lights)</a:t>
            </a:r>
            <a:endParaRPr lang="en-US" sz="2800" i="1" dirty="0" smtClean="0"/>
          </a:p>
        </p:txBody>
      </p:sp>
      <p:pic>
        <p:nvPicPr>
          <p:cNvPr id="16388" name="Picture 6" descr="iStock_000003029917XSmall"/>
          <p:cNvPicPr>
            <a:picLocks noGrp="1" noChangeAspect="1" noChangeArrowheads="1"/>
          </p:cNvPicPr>
          <p:nvPr>
            <p:ph sz="quarter" idx="3"/>
          </p:nvPr>
        </p:nvPicPr>
        <p:blipFill>
          <a:blip r:embed="rId3" cstate="print"/>
          <a:srcRect/>
          <a:stretch>
            <a:fillRect/>
          </a:stretch>
        </p:blipFill>
        <p:spPr>
          <a:xfrm>
            <a:off x="4800600" y="3662363"/>
            <a:ext cx="3468688" cy="2584450"/>
          </a:xfrm>
          <a:noFill/>
        </p:spPr>
      </p:pic>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457200" y="533400"/>
            <a:ext cx="8229600" cy="5592763"/>
          </a:xfrm>
        </p:spPr>
        <p:txBody>
          <a:bodyPr/>
          <a:lstStyle/>
          <a:p>
            <a:pPr eaLnBrk="1" hangingPunct="1">
              <a:lnSpc>
                <a:spcPct val="90000"/>
              </a:lnSpc>
              <a:buFontTx/>
              <a:buNone/>
            </a:pPr>
            <a:r>
              <a:rPr lang="en-US" sz="2600" dirty="0" smtClean="0"/>
              <a:t>4) Are respondents afraid to report self-defense gun use to NCVS interviewers due to illegal gun carrying (but unafraid to report these events to the police)?</a:t>
            </a:r>
          </a:p>
          <a:p>
            <a:pPr eaLnBrk="1" hangingPunct="1">
              <a:lnSpc>
                <a:spcPct val="90000"/>
              </a:lnSpc>
              <a:buFontTx/>
              <a:buNone/>
            </a:pPr>
            <a:endParaRPr lang="en-US" sz="2600" dirty="0" smtClean="0"/>
          </a:p>
          <a:p>
            <a:pPr eaLnBrk="1" hangingPunct="1">
              <a:lnSpc>
                <a:spcPct val="90000"/>
              </a:lnSpc>
              <a:buFontTx/>
              <a:buNone/>
            </a:pPr>
            <a:r>
              <a:rPr lang="en-US" sz="2600" b="1" dirty="0" smtClean="0"/>
              <a:t>Hypothesis:</a:t>
            </a:r>
          </a:p>
          <a:p>
            <a:pPr eaLnBrk="1" hangingPunct="1">
              <a:lnSpc>
                <a:spcPct val="90000"/>
              </a:lnSpc>
              <a:buFontTx/>
              <a:buNone/>
            </a:pPr>
            <a:r>
              <a:rPr lang="en-US" sz="2600" dirty="0" smtClean="0"/>
              <a:t>Relative to private surveys, on NCVS, weapons used in self-defense should disproportionately be </a:t>
            </a:r>
            <a:r>
              <a:rPr lang="en-US" sz="2600" dirty="0" err="1" smtClean="0"/>
              <a:t>nonguns</a:t>
            </a:r>
            <a:r>
              <a:rPr lang="en-US" sz="2600" dirty="0" smtClean="0"/>
              <a:t>.</a:t>
            </a:r>
            <a:br>
              <a:rPr lang="en-US" sz="2600" dirty="0" smtClean="0"/>
            </a:br>
            <a:endParaRPr lang="en-US" sz="2600" dirty="0" smtClean="0"/>
          </a:p>
          <a:p>
            <a:pPr eaLnBrk="1" hangingPunct="1">
              <a:lnSpc>
                <a:spcPct val="90000"/>
              </a:lnSpc>
              <a:buFontTx/>
              <a:buNone/>
            </a:pPr>
            <a:r>
              <a:rPr lang="en-US" sz="2600" b="1" dirty="0" smtClean="0"/>
              <a:t>Hypothesis:</a:t>
            </a:r>
          </a:p>
          <a:p>
            <a:pPr eaLnBrk="1" hangingPunct="1">
              <a:lnSpc>
                <a:spcPct val="90000"/>
              </a:lnSpc>
              <a:buFontTx/>
              <a:buNone/>
            </a:pPr>
            <a:r>
              <a:rPr lang="en-US" sz="2600" dirty="0" smtClean="0"/>
              <a:t>Relative to private surveys, on NCVS, self-defense with gun should occur disproportionately at home (where there is no problem of illegal carrying.)</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dirty="0" smtClean="0"/>
              <a:t>Conclusion</a:t>
            </a:r>
          </a:p>
        </p:txBody>
      </p:sp>
      <p:sp>
        <p:nvSpPr>
          <p:cNvPr id="126979" name="Rectangle 3"/>
          <p:cNvSpPr>
            <a:spLocks noGrp="1" noChangeArrowheads="1"/>
          </p:cNvSpPr>
          <p:nvPr>
            <p:ph type="body" idx="1"/>
          </p:nvPr>
        </p:nvSpPr>
        <p:spPr>
          <a:xfrm>
            <a:off x="457200" y="1371600"/>
            <a:ext cx="8229600" cy="4953000"/>
          </a:xfrm>
        </p:spPr>
        <p:txBody>
          <a:bodyPr/>
          <a:lstStyle/>
          <a:p>
            <a:pPr eaLnBrk="1" hangingPunct="1">
              <a:buFontTx/>
              <a:buNone/>
            </a:pPr>
            <a:r>
              <a:rPr lang="en-US" dirty="0" smtClean="0"/>
              <a:t>Two possibilities:</a:t>
            </a:r>
          </a:p>
          <a:p>
            <a:pPr eaLnBrk="1" hangingPunct="1">
              <a:buFontTx/>
              <a:buNone/>
            </a:pPr>
            <a:endParaRPr lang="en-US" dirty="0" smtClean="0"/>
          </a:p>
          <a:p>
            <a:pPr eaLnBrk="1" hangingPunct="1">
              <a:buFontTx/>
              <a:buNone/>
            </a:pPr>
            <a:r>
              <a:rPr lang="en-US" dirty="0" smtClean="0"/>
              <a:t>If private survey respondents are completely accurate, other data sources are COMPLETELY wrong.</a:t>
            </a:r>
          </a:p>
          <a:p>
            <a:pPr eaLnBrk="1" hangingPunct="1">
              <a:buFontTx/>
              <a:buNone/>
            </a:pPr>
            <a:endParaRPr lang="en-US" dirty="0" smtClean="0"/>
          </a:p>
          <a:p>
            <a:pPr eaLnBrk="1" hangingPunct="1">
              <a:buFontTx/>
              <a:buNone/>
            </a:pPr>
            <a:r>
              <a:rPr lang="en-US" dirty="0" smtClean="0"/>
              <a:t>If other data sources are reasonably correct, private surveys results off by 1%</a:t>
            </a:r>
          </a:p>
          <a:p>
            <a:pPr eaLnBrk="1" hangingPunct="1">
              <a:buFontTx/>
              <a:buNone/>
            </a:pPr>
            <a:r>
              <a:rPr lang="en-US" sz="2000" dirty="0" smtClean="0"/>
              <a:t>(e.g., if actual rate was not 1.3%, but 0.3%, or 2 million fewer incidents).</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z="4000" dirty="0" smtClean="0"/>
              <a:t>More self-defense gun uses than criminal gun uses?</a:t>
            </a:r>
          </a:p>
        </p:txBody>
      </p:sp>
      <p:sp>
        <p:nvSpPr>
          <p:cNvPr id="106499" name="Rectangle 3"/>
          <p:cNvSpPr>
            <a:spLocks noGrp="1" noChangeArrowheads="1"/>
          </p:cNvSpPr>
          <p:nvPr>
            <p:ph type="body" idx="1"/>
          </p:nvPr>
        </p:nvSpPr>
        <p:spPr/>
        <p:txBody>
          <a:bodyPr/>
          <a:lstStyle/>
          <a:p>
            <a:pPr algn="ctr" eaLnBrk="1" hangingPunct="1">
              <a:buFontTx/>
              <a:buNone/>
            </a:pPr>
            <a:endParaRPr lang="en-US" sz="4000" dirty="0" smtClean="0"/>
          </a:p>
          <a:p>
            <a:pPr algn="ctr" eaLnBrk="1" hangingPunct="1">
              <a:buFontTx/>
              <a:buNone/>
            </a:pPr>
            <a:r>
              <a:rPr lang="en-US" sz="4000" dirty="0" smtClean="0"/>
              <a:t>“Guns are used for defensive purposes about five times as often as they are used for crimes.”</a:t>
            </a:r>
          </a:p>
          <a:p>
            <a:pPr eaLnBrk="1" hangingPunct="1">
              <a:buFontTx/>
              <a:buNone/>
            </a:pPr>
            <a:endParaRPr lang="en-US" dirty="0" smtClean="0"/>
          </a:p>
          <a:p>
            <a:pPr algn="ctr" eaLnBrk="1" hangingPunct="1">
              <a:buFontTx/>
              <a:buNone/>
            </a:pPr>
            <a:r>
              <a:rPr lang="en-US" dirty="0" smtClean="0"/>
              <a:t>John Lott</a:t>
            </a:r>
          </a:p>
          <a:p>
            <a:pPr algn="ctr" eaLnBrk="1" hangingPunct="1">
              <a:buFontTx/>
              <a:buNone/>
            </a:pPr>
            <a:r>
              <a:rPr lang="en-US" dirty="0" smtClean="0"/>
              <a:t>(Gary Kleck)</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457200" y="1066800"/>
            <a:ext cx="8229600" cy="4525963"/>
          </a:xfrm>
        </p:spPr>
        <p:txBody>
          <a:bodyPr/>
          <a:lstStyle/>
          <a:p>
            <a:pPr eaLnBrk="1" hangingPunct="1">
              <a:lnSpc>
                <a:spcPct val="80000"/>
              </a:lnSpc>
              <a:buFontTx/>
              <a:buNone/>
            </a:pPr>
            <a:r>
              <a:rPr lang="en-US" sz="2800" dirty="0" smtClean="0"/>
              <a:t>May 2000, Gallup</a:t>
            </a:r>
          </a:p>
          <a:p>
            <a:pPr eaLnBrk="1" hangingPunct="1">
              <a:lnSpc>
                <a:spcPct val="80000"/>
              </a:lnSpc>
              <a:buFontTx/>
              <a:buNone/>
            </a:pPr>
            <a:r>
              <a:rPr lang="en-US" sz="2800" dirty="0" smtClean="0"/>
              <a:t>“Not including military combat, have you ever used a gun to defend yourself either by firing it or threatening to fire it?”</a:t>
            </a:r>
          </a:p>
          <a:p>
            <a:pPr eaLnBrk="1" hangingPunct="1">
              <a:lnSpc>
                <a:spcPct val="80000"/>
              </a:lnSpc>
              <a:buFontTx/>
              <a:buNone/>
            </a:pPr>
            <a:r>
              <a:rPr lang="en-US" sz="2800" dirty="0" smtClean="0"/>
              <a:t>								7%</a:t>
            </a:r>
          </a:p>
          <a:p>
            <a:pPr eaLnBrk="1" hangingPunct="1">
              <a:lnSpc>
                <a:spcPct val="80000"/>
              </a:lnSpc>
              <a:buFontTx/>
              <a:buNone/>
            </a:pPr>
            <a:endParaRPr lang="en-US" sz="2800" dirty="0" smtClean="0"/>
          </a:p>
          <a:p>
            <a:pPr eaLnBrk="1" hangingPunct="1">
              <a:lnSpc>
                <a:spcPct val="80000"/>
              </a:lnSpc>
              <a:buFontTx/>
              <a:buNone/>
            </a:pPr>
            <a:r>
              <a:rPr lang="en-US" sz="2800" dirty="0" smtClean="0"/>
              <a:t>May 2000, </a:t>
            </a:r>
            <a:r>
              <a:rPr lang="en-US" sz="2800" i="1" dirty="0" smtClean="0"/>
              <a:t>Washington Post</a:t>
            </a:r>
          </a:p>
          <a:p>
            <a:pPr eaLnBrk="1" hangingPunct="1">
              <a:lnSpc>
                <a:spcPct val="80000"/>
              </a:lnSpc>
              <a:buFontTx/>
              <a:buNone/>
            </a:pPr>
            <a:r>
              <a:rPr lang="en-US" sz="2800" dirty="0" smtClean="0"/>
              <a:t>“Not counting military service, have you ever been threatened with a gun or shot at?”</a:t>
            </a:r>
          </a:p>
          <a:p>
            <a:pPr eaLnBrk="1" hangingPunct="1">
              <a:lnSpc>
                <a:spcPct val="80000"/>
              </a:lnSpc>
              <a:buFontTx/>
              <a:buNone/>
            </a:pPr>
            <a:r>
              <a:rPr lang="en-US" sz="2800" dirty="0" smtClean="0"/>
              <a:t>								23%</a:t>
            </a:r>
          </a:p>
          <a:p>
            <a:pPr eaLnBrk="1" hangingPunct="1">
              <a:lnSpc>
                <a:spcPct val="80000"/>
              </a:lnSpc>
              <a:buFontTx/>
              <a:buNone/>
            </a:pPr>
            <a:r>
              <a:rPr lang="en-US" sz="2800" dirty="0" smtClean="0"/>
              <a:t>							(9% shot at)</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914400"/>
            <a:ext cx="8229600" cy="5211763"/>
          </a:xfrm>
        </p:spPr>
        <p:txBody>
          <a:bodyPr/>
          <a:lstStyle/>
          <a:p>
            <a:pPr eaLnBrk="1" hangingPunct="1">
              <a:buFontTx/>
              <a:buNone/>
            </a:pPr>
            <a:r>
              <a:rPr lang="en-US" dirty="0" smtClean="0"/>
              <a:t>Harvard Injury Control Research Center Self-Defense Studies</a:t>
            </a:r>
          </a:p>
          <a:p>
            <a:pPr eaLnBrk="1" hangingPunct="1">
              <a:buFontTx/>
              <a:buNone/>
            </a:pPr>
            <a:endParaRPr lang="en-US" sz="2400" dirty="0" smtClean="0"/>
          </a:p>
          <a:p>
            <a:pPr eaLnBrk="1" hangingPunct="1">
              <a:buFontTx/>
              <a:buNone/>
            </a:pPr>
            <a:r>
              <a:rPr lang="en-US" sz="2400" dirty="0" smtClean="0"/>
              <a:t>Three national random telephone surveys	</a:t>
            </a:r>
          </a:p>
          <a:p>
            <a:pPr eaLnBrk="1" hangingPunct="1">
              <a:buFontTx/>
              <a:buNone/>
            </a:pPr>
            <a:r>
              <a:rPr lang="en-US" sz="2400" dirty="0" smtClean="0"/>
              <a:t>						1994	800 gun owners</a:t>
            </a:r>
          </a:p>
          <a:p>
            <a:pPr eaLnBrk="1" hangingPunct="1">
              <a:buFontTx/>
              <a:buNone/>
            </a:pPr>
            <a:r>
              <a:rPr lang="en-US" sz="2400" dirty="0" smtClean="0"/>
              <a:t>						1996	1,900 adults</a:t>
            </a:r>
          </a:p>
          <a:p>
            <a:pPr eaLnBrk="1" hangingPunct="1">
              <a:buFontTx/>
              <a:buNone/>
            </a:pPr>
            <a:r>
              <a:rPr lang="en-US" sz="2400" dirty="0" smtClean="0"/>
              <a:t>						1999	2,500 adults</a:t>
            </a:r>
          </a:p>
          <a:p>
            <a:pPr eaLnBrk="1" hangingPunct="1">
              <a:buFontTx/>
              <a:buNone/>
            </a:pPr>
            <a:r>
              <a:rPr lang="en-US" sz="2400" dirty="0" smtClean="0"/>
              <a:t>One study of California adolescents	</a:t>
            </a:r>
          </a:p>
          <a:p>
            <a:pPr eaLnBrk="1" hangingPunct="1">
              <a:buFontTx/>
              <a:buNone/>
            </a:pPr>
            <a:r>
              <a:rPr lang="en-US" sz="2400" dirty="0" smtClean="0"/>
              <a:t>						2001	6,000 adolescents</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z="3200" dirty="0" smtClean="0"/>
              <a:t>Number of respondents reporting hostile gun displays and self-defense gun uses</a:t>
            </a:r>
          </a:p>
        </p:txBody>
      </p:sp>
      <p:graphicFrame>
        <p:nvGraphicFramePr>
          <p:cNvPr id="782339" name="Group 3"/>
          <p:cNvGraphicFramePr>
            <a:graphicFrameLocks noGrp="1"/>
          </p:cNvGraphicFramePr>
          <p:nvPr>
            <p:ph idx="1"/>
          </p:nvPr>
        </p:nvGraphicFramePr>
        <p:xfrm>
          <a:off x="457200" y="2133600"/>
          <a:ext cx="8229600" cy="2336800"/>
        </p:xfrm>
        <a:graphic>
          <a:graphicData uri="http://schemas.openxmlformats.org/drawingml/2006/table">
            <a:tbl>
              <a:tblPr/>
              <a:tblGrid>
                <a:gridCol w="1143000"/>
                <a:gridCol w="3352800"/>
                <a:gridCol w="37338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Hostile gun displays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Self-defense gun uses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1996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3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1999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idx="1"/>
          </p:nvPr>
        </p:nvSpPr>
        <p:spPr>
          <a:xfrm>
            <a:off x="304800" y="381000"/>
            <a:ext cx="8229600" cy="1600200"/>
          </a:xfrm>
        </p:spPr>
        <p:txBody>
          <a:bodyPr/>
          <a:lstStyle/>
          <a:p>
            <a:pPr algn="ctr" eaLnBrk="1" hangingPunct="1">
              <a:lnSpc>
                <a:spcPct val="90000"/>
              </a:lnSpc>
              <a:buFontTx/>
              <a:buNone/>
            </a:pPr>
            <a:r>
              <a:rPr lang="en-US" dirty="0" smtClean="0"/>
              <a:t>California adolescents, 2001 </a:t>
            </a:r>
          </a:p>
          <a:p>
            <a:pPr algn="ctr" eaLnBrk="1" hangingPunct="1">
              <a:lnSpc>
                <a:spcPct val="90000"/>
              </a:lnSpc>
              <a:buFontTx/>
              <a:buNone/>
            </a:pPr>
            <a:r>
              <a:rPr lang="en-US" dirty="0" smtClean="0"/>
              <a:t>(12-17 years old)</a:t>
            </a:r>
          </a:p>
          <a:p>
            <a:pPr algn="ctr" eaLnBrk="1" hangingPunct="1">
              <a:lnSpc>
                <a:spcPct val="90000"/>
              </a:lnSpc>
              <a:buFontTx/>
              <a:buNone/>
            </a:pPr>
            <a:r>
              <a:rPr lang="en-US" sz="3600" i="1" dirty="0" smtClean="0"/>
              <a:t>n</a:t>
            </a:r>
            <a:r>
              <a:rPr lang="en-US" sz="3600" dirty="0" smtClean="0"/>
              <a:t> = 5,800</a:t>
            </a:r>
          </a:p>
        </p:txBody>
      </p:sp>
      <p:sp>
        <p:nvSpPr>
          <p:cNvPr id="109571" name="Text Box 3"/>
          <p:cNvSpPr txBox="1">
            <a:spLocks noChangeArrowheads="1"/>
          </p:cNvSpPr>
          <p:nvPr/>
        </p:nvSpPr>
        <p:spPr bwMode="auto">
          <a:xfrm>
            <a:off x="1066800" y="2286000"/>
            <a:ext cx="2286000" cy="1169551"/>
          </a:xfrm>
          <a:prstGeom prst="rect">
            <a:avLst/>
          </a:prstGeom>
          <a:noFill/>
          <a:ln w="9525">
            <a:noFill/>
            <a:miter lim="800000"/>
            <a:headEnd/>
            <a:tailEnd/>
          </a:ln>
        </p:spPr>
        <p:txBody>
          <a:bodyPr>
            <a:spAutoFit/>
          </a:bodyPr>
          <a:lstStyle/>
          <a:p>
            <a:pPr algn="ctr">
              <a:spcBef>
                <a:spcPct val="50000"/>
              </a:spcBef>
            </a:pPr>
            <a:r>
              <a:rPr lang="en-US" sz="2800" dirty="0"/>
              <a:t>Gun </a:t>
            </a:r>
            <a:r>
              <a:rPr lang="en-US" sz="2800" dirty="0" smtClean="0"/>
              <a:t>threats</a:t>
            </a:r>
            <a:endParaRPr lang="en-US" sz="2800" dirty="0"/>
          </a:p>
          <a:p>
            <a:pPr algn="ctr">
              <a:spcBef>
                <a:spcPct val="50000"/>
              </a:spcBef>
            </a:pPr>
            <a:r>
              <a:rPr lang="en-US" sz="2800" dirty="0"/>
              <a:t>200</a:t>
            </a:r>
          </a:p>
        </p:txBody>
      </p:sp>
      <p:sp>
        <p:nvSpPr>
          <p:cNvPr id="109572" name="Text Box 4"/>
          <p:cNvSpPr txBox="1">
            <a:spLocks noChangeArrowheads="1"/>
          </p:cNvSpPr>
          <p:nvPr/>
        </p:nvSpPr>
        <p:spPr bwMode="auto">
          <a:xfrm>
            <a:off x="3962400" y="2286000"/>
            <a:ext cx="4267200" cy="1160463"/>
          </a:xfrm>
          <a:prstGeom prst="rect">
            <a:avLst/>
          </a:prstGeom>
          <a:noFill/>
          <a:ln w="9525">
            <a:noFill/>
            <a:miter lim="800000"/>
            <a:headEnd/>
            <a:tailEnd/>
          </a:ln>
        </p:spPr>
        <p:txBody>
          <a:bodyPr>
            <a:spAutoFit/>
          </a:bodyPr>
          <a:lstStyle/>
          <a:p>
            <a:pPr algn="ctr">
              <a:spcBef>
                <a:spcPct val="50000"/>
              </a:spcBef>
            </a:pPr>
            <a:r>
              <a:rPr lang="en-US" sz="2800" dirty="0"/>
              <a:t>Self-defense </a:t>
            </a:r>
            <a:r>
              <a:rPr lang="en-US" sz="2800" dirty="0" smtClean="0"/>
              <a:t>gun uses</a:t>
            </a:r>
            <a:endParaRPr lang="en-US" sz="2800" dirty="0"/>
          </a:p>
          <a:p>
            <a:pPr algn="ctr">
              <a:spcBef>
                <a:spcPct val="50000"/>
              </a:spcBef>
            </a:pPr>
            <a:r>
              <a:rPr lang="en-US" sz="2800" dirty="0"/>
              <a:t>15</a:t>
            </a:r>
          </a:p>
        </p:txBody>
      </p:sp>
      <p:sp>
        <p:nvSpPr>
          <p:cNvPr id="109573" name="Text Box 5"/>
          <p:cNvSpPr txBox="1">
            <a:spLocks noChangeArrowheads="1"/>
          </p:cNvSpPr>
          <p:nvPr/>
        </p:nvSpPr>
        <p:spPr bwMode="auto">
          <a:xfrm>
            <a:off x="3832225" y="4022725"/>
            <a:ext cx="4891083" cy="2616101"/>
          </a:xfrm>
          <a:prstGeom prst="rect">
            <a:avLst/>
          </a:prstGeom>
          <a:noFill/>
          <a:ln w="9525">
            <a:noFill/>
            <a:miter lim="800000"/>
            <a:headEnd/>
            <a:tailEnd/>
          </a:ln>
        </p:spPr>
        <p:txBody>
          <a:bodyPr wrap="none">
            <a:spAutoFit/>
          </a:bodyPr>
          <a:lstStyle/>
          <a:p>
            <a:r>
              <a:rPr lang="en-US" sz="2400" dirty="0"/>
              <a:t>Majority of </a:t>
            </a:r>
            <a:r>
              <a:rPr lang="en-US" sz="2400" dirty="0" smtClean="0"/>
              <a:t>self-defense gun users:</a:t>
            </a:r>
            <a:endParaRPr lang="en-US" sz="2400" dirty="0"/>
          </a:p>
          <a:p>
            <a:endParaRPr lang="en-US" sz="2400" dirty="0"/>
          </a:p>
          <a:p>
            <a:r>
              <a:rPr lang="en-US" sz="2400" dirty="0"/>
              <a:t>Smoke</a:t>
            </a:r>
          </a:p>
          <a:p>
            <a:r>
              <a:rPr lang="en-US" sz="2400" dirty="0"/>
              <a:t>Binge drink</a:t>
            </a:r>
          </a:p>
          <a:p>
            <a:r>
              <a:rPr lang="en-US" sz="2400" dirty="0"/>
              <a:t>Threaten others</a:t>
            </a:r>
          </a:p>
          <a:p>
            <a:r>
              <a:rPr lang="en-US" sz="2400" dirty="0"/>
              <a:t>Have gun(s) in home</a:t>
            </a:r>
          </a:p>
          <a:p>
            <a:endParaRPr lang="en-US" sz="2000" dirty="0"/>
          </a:p>
        </p:txBody>
      </p:sp>
      <p:sp>
        <p:nvSpPr>
          <p:cNvPr id="6" name="Footer Placeholder 5"/>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04800" y="381000"/>
            <a:ext cx="8229600" cy="1143000"/>
          </a:xfrm>
        </p:spPr>
        <p:txBody>
          <a:bodyPr/>
          <a:lstStyle/>
          <a:p>
            <a:pPr eaLnBrk="1" hangingPunct="1"/>
            <a:r>
              <a:rPr lang="en-US" sz="3600" dirty="0" smtClean="0"/>
              <a:t>Ever used gun in self-defense</a:t>
            </a:r>
            <a:br>
              <a:rPr lang="en-US" sz="3600" dirty="0" smtClean="0"/>
            </a:br>
            <a:r>
              <a:rPr lang="en-US" sz="2800" dirty="0" smtClean="0"/>
              <a:t>(</a:t>
            </a:r>
            <a:r>
              <a:rPr lang="en-US" sz="2800" i="1" dirty="0" smtClean="0"/>
              <a:t>N</a:t>
            </a:r>
            <a:r>
              <a:rPr lang="en-US" sz="2800" dirty="0" smtClean="0"/>
              <a:t>=5,801)</a:t>
            </a:r>
          </a:p>
        </p:txBody>
      </p:sp>
      <p:sp>
        <p:nvSpPr>
          <p:cNvPr id="110595" name="Text Box 3"/>
          <p:cNvSpPr txBox="1">
            <a:spLocks noChangeArrowheads="1"/>
          </p:cNvSpPr>
          <p:nvPr/>
        </p:nvSpPr>
        <p:spPr bwMode="auto">
          <a:xfrm>
            <a:off x="1584325" y="2398713"/>
            <a:ext cx="5426075" cy="366712"/>
          </a:xfrm>
          <a:prstGeom prst="rect">
            <a:avLst/>
          </a:prstGeom>
          <a:noFill/>
          <a:ln w="9525">
            <a:noFill/>
            <a:miter lim="800000"/>
            <a:headEnd/>
            <a:tailEnd/>
          </a:ln>
        </p:spPr>
        <p:txBody>
          <a:bodyPr>
            <a:spAutoFit/>
          </a:bodyPr>
          <a:lstStyle/>
          <a:p>
            <a:endParaRPr lang="en-US" dirty="0"/>
          </a:p>
        </p:txBody>
      </p:sp>
      <p:sp>
        <p:nvSpPr>
          <p:cNvPr id="110596" name="Text Box 4"/>
          <p:cNvSpPr txBox="1">
            <a:spLocks noChangeArrowheads="1"/>
          </p:cNvSpPr>
          <p:nvPr/>
        </p:nvSpPr>
        <p:spPr bwMode="auto">
          <a:xfrm>
            <a:off x="685800" y="1600200"/>
            <a:ext cx="7772400" cy="3508375"/>
          </a:xfrm>
          <a:prstGeom prst="rect">
            <a:avLst/>
          </a:prstGeom>
          <a:noFill/>
          <a:ln w="9525">
            <a:noFill/>
            <a:miter lim="800000"/>
            <a:headEnd/>
            <a:tailEnd/>
          </a:ln>
        </p:spPr>
        <p:txBody>
          <a:bodyPr>
            <a:spAutoFit/>
          </a:bodyPr>
          <a:lstStyle/>
          <a:p>
            <a:r>
              <a:rPr lang="en-US" sz="2800" dirty="0"/>
              <a:t>Overall</a:t>
            </a:r>
          </a:p>
          <a:p>
            <a:r>
              <a:rPr lang="en-US" sz="2800" dirty="0"/>
              <a:t>    15 Instances                               0.3%</a:t>
            </a:r>
          </a:p>
          <a:p>
            <a:endParaRPr lang="en-US" sz="2800" dirty="0"/>
          </a:p>
          <a:p>
            <a:endParaRPr lang="en-US" sz="2800" dirty="0"/>
          </a:p>
          <a:p>
            <a:r>
              <a:rPr lang="en-US" sz="2800" dirty="0"/>
              <a:t>Of these 15 adolescents</a:t>
            </a:r>
          </a:p>
          <a:p>
            <a:r>
              <a:rPr lang="en-US" sz="2800" dirty="0"/>
              <a:t>             86% Smoke</a:t>
            </a:r>
          </a:p>
          <a:p>
            <a:r>
              <a:rPr lang="en-US" sz="2800" dirty="0"/>
              <a:t>             71% Binge </a:t>
            </a:r>
            <a:r>
              <a:rPr lang="en-US" sz="2800" dirty="0" smtClean="0"/>
              <a:t>drink</a:t>
            </a:r>
            <a:endParaRPr lang="en-US" sz="2800" dirty="0"/>
          </a:p>
          <a:p>
            <a:r>
              <a:rPr lang="en-US" sz="2800" dirty="0"/>
              <a:t>             73% Parents don’t know whereabouts</a:t>
            </a:r>
          </a:p>
        </p:txBody>
      </p:sp>
      <p:sp>
        <p:nvSpPr>
          <p:cNvPr id="5" name="Footer Placeholder 4"/>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dirty="0" smtClean="0"/>
              <a:t>1990s</a:t>
            </a:r>
          </a:p>
        </p:txBody>
      </p:sp>
      <p:graphicFrame>
        <p:nvGraphicFramePr>
          <p:cNvPr id="787459" name="Group 3"/>
          <p:cNvGraphicFramePr>
            <a:graphicFrameLocks noGrp="1"/>
          </p:cNvGraphicFramePr>
          <p:nvPr>
            <p:ph idx="1"/>
          </p:nvPr>
        </p:nvGraphicFramePr>
        <p:xfrm>
          <a:off x="457200" y="1600200"/>
          <a:ext cx="8229600" cy="3048000"/>
        </p:xfrm>
        <a:graphic>
          <a:graphicData uri="http://schemas.openxmlformats.org/drawingml/2006/table">
            <a:tbl>
              <a:tblPr/>
              <a:tblGrid>
                <a:gridCol w="2743200"/>
                <a:gridCol w="2743200"/>
                <a:gridCol w="2743200"/>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Criminal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Gun Use</a:t>
                      </a:r>
                    </a:p>
                  </a:txBody>
                  <a:tcP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Self-Defense Gun Use</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NCVS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800,000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100,000</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Private Surveys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 million</a:t>
                      </a:r>
                    </a:p>
                  </a:txBody>
                  <a:tcP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2.5 million</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3200" dirty="0" smtClean="0"/>
              <a:t>Private Surveys</a:t>
            </a:r>
            <a:br>
              <a:rPr lang="en-US" sz="3200" dirty="0" smtClean="0"/>
            </a:br>
            <a:r>
              <a:rPr lang="en-US" sz="3200" dirty="0" smtClean="0"/>
              <a:t>Self-Defense Gun Use</a:t>
            </a:r>
          </a:p>
        </p:txBody>
      </p:sp>
      <p:sp>
        <p:nvSpPr>
          <p:cNvPr id="101379" name="Rectangle 3"/>
          <p:cNvSpPr>
            <a:spLocks noGrp="1" noChangeArrowheads="1"/>
          </p:cNvSpPr>
          <p:nvPr>
            <p:ph type="body" sz="half" idx="1"/>
          </p:nvPr>
        </p:nvSpPr>
        <p:spPr>
          <a:xfrm>
            <a:off x="457200" y="1447800"/>
            <a:ext cx="8382000" cy="4724400"/>
          </a:xfrm>
        </p:spPr>
        <p:txBody>
          <a:bodyPr/>
          <a:lstStyle/>
          <a:p>
            <a:pPr marL="533400" indent="-533400" eaLnBrk="1" hangingPunct="1">
              <a:buFontTx/>
              <a:buNone/>
            </a:pPr>
            <a:r>
              <a:rPr lang="en-US" sz="2800" b="1" dirty="0" smtClean="0"/>
              <a:t>Assume</a:t>
            </a:r>
            <a:r>
              <a:rPr lang="en-US" sz="2800" dirty="0" smtClean="0"/>
              <a:t> </a:t>
            </a:r>
          </a:p>
          <a:p>
            <a:pPr marL="533400" indent="-533400" eaLnBrk="1" hangingPunct="1">
              <a:buFontTx/>
              <a:buNone/>
            </a:pPr>
            <a:r>
              <a:rPr lang="en-US" sz="2800" dirty="0" smtClean="0"/>
              <a:t>	a) Gun ownership legal</a:t>
            </a:r>
          </a:p>
          <a:p>
            <a:pPr marL="533400" indent="-533400" eaLnBrk="1" hangingPunct="1">
              <a:buFontTx/>
              <a:buNone/>
            </a:pPr>
            <a:r>
              <a:rPr lang="en-US" sz="2800" dirty="0" smtClean="0"/>
              <a:t>	b) Gun carrying legal</a:t>
            </a:r>
          </a:p>
          <a:p>
            <a:pPr marL="533400" indent="-533400" eaLnBrk="1" hangingPunct="1">
              <a:buFontTx/>
              <a:buNone/>
            </a:pPr>
            <a:r>
              <a:rPr lang="en-US" sz="2800" dirty="0" smtClean="0"/>
              <a:t>	c) Descriptions accurate</a:t>
            </a:r>
          </a:p>
          <a:p>
            <a:pPr marL="533400" indent="-533400" eaLnBrk="1" hangingPunct="1">
              <a:buFontTx/>
              <a:buNone/>
            </a:pPr>
            <a:endParaRPr lang="en-US" sz="2800" dirty="0" smtClean="0"/>
          </a:p>
          <a:p>
            <a:pPr marL="533400" indent="-533400" eaLnBrk="1" hangingPunct="1">
              <a:buFontTx/>
              <a:buNone/>
            </a:pPr>
            <a:r>
              <a:rPr lang="en-US" sz="2800" b="1" dirty="0" smtClean="0"/>
              <a:t>Criminology students</a:t>
            </a:r>
          </a:p>
          <a:p>
            <a:pPr marL="533400" indent="-533400" eaLnBrk="1" hangingPunct="1">
              <a:buFontTx/>
              <a:buAutoNum type="arabicPeriod"/>
            </a:pPr>
            <a:r>
              <a:rPr lang="en-US" sz="2800" dirty="0" smtClean="0"/>
              <a:t>All hostile gun displays socially undesirable</a:t>
            </a:r>
          </a:p>
          <a:p>
            <a:pPr marL="533400" indent="-533400" eaLnBrk="1" hangingPunct="1">
              <a:buFontTx/>
              <a:buAutoNum type="arabicPeriod"/>
            </a:pPr>
            <a:r>
              <a:rPr lang="en-US" sz="2800" dirty="0" smtClean="0"/>
              <a:t>Most self-defense gun uses socially undesirable</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152400" y="914400"/>
            <a:ext cx="8839200" cy="3962400"/>
          </a:xfrm>
        </p:spPr>
        <p:txBody>
          <a:bodyPr/>
          <a:lstStyle/>
          <a:p>
            <a:pPr eaLnBrk="1" hangingPunct="1">
              <a:buFontTx/>
              <a:buNone/>
            </a:pPr>
            <a:r>
              <a:rPr lang="en-US" dirty="0" smtClean="0"/>
              <a:t>	Emphasis also on</a:t>
            </a:r>
            <a:br>
              <a:rPr lang="en-US" dirty="0" smtClean="0"/>
            </a:br>
            <a:r>
              <a:rPr lang="en-US" dirty="0" smtClean="0"/>
              <a:t>	agent of injury – car</a:t>
            </a:r>
          </a:p>
          <a:p>
            <a:pPr eaLnBrk="1" hangingPunct="1">
              <a:buFontTx/>
              <a:buNone/>
            </a:pPr>
            <a:r>
              <a:rPr lang="en-US" dirty="0" smtClean="0"/>
              <a:t>		physical environment – roads</a:t>
            </a:r>
          </a:p>
          <a:p>
            <a:pPr eaLnBrk="1" hangingPunct="1">
              <a:buFontTx/>
              <a:buNone/>
            </a:pPr>
            <a:r>
              <a:rPr lang="en-US" dirty="0" smtClean="0"/>
              <a:t>		social environment – e.g., designated 	driver</a:t>
            </a:r>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sz="half" idx="1"/>
          </p:nvPr>
        </p:nvSpPr>
        <p:spPr>
          <a:xfrm>
            <a:off x="609600" y="914400"/>
            <a:ext cx="8153400" cy="5410200"/>
          </a:xfrm>
        </p:spPr>
        <p:txBody>
          <a:bodyPr/>
          <a:lstStyle/>
          <a:p>
            <a:pPr eaLnBrk="1" hangingPunct="1">
              <a:buFontTx/>
              <a:buNone/>
            </a:pPr>
            <a:r>
              <a:rPr lang="en-US" b="1" dirty="0" smtClean="0"/>
              <a:t>Private Surveys: Self-Defense Gun Use</a:t>
            </a:r>
          </a:p>
          <a:p>
            <a:pPr eaLnBrk="1" hangingPunct="1">
              <a:buFontTx/>
              <a:buNone/>
            </a:pPr>
            <a:endParaRPr lang="en-US" dirty="0" smtClean="0"/>
          </a:p>
          <a:p>
            <a:pPr eaLnBrk="1" hangingPunct="1">
              <a:buFontTx/>
              <a:buNone/>
            </a:pPr>
            <a:r>
              <a:rPr lang="en-US" dirty="0" smtClean="0"/>
              <a:t>Criminal Court Judges</a:t>
            </a:r>
          </a:p>
          <a:p>
            <a:pPr eaLnBrk="1" hangingPunct="1">
              <a:buFontTx/>
              <a:buNone/>
            </a:pPr>
            <a:endParaRPr lang="en-US" dirty="0" smtClean="0"/>
          </a:p>
          <a:p>
            <a:pPr eaLnBrk="1" hangingPunct="1">
              <a:buFontTx/>
              <a:buNone/>
            </a:pPr>
            <a:r>
              <a:rPr lang="en-US" sz="2800" dirty="0" smtClean="0"/>
              <a:t>Most self-defense gun uses ILLEGAL</a:t>
            </a:r>
          </a:p>
          <a:p>
            <a:pPr eaLnBrk="1" hangingPunct="1">
              <a:buFontTx/>
              <a:buNone/>
            </a:pPr>
            <a:r>
              <a:rPr lang="en-US" sz="2800" dirty="0" smtClean="0"/>
              <a:t>even given self-presentation bias</a:t>
            </a:r>
          </a:p>
          <a:p>
            <a:pPr eaLnBrk="1" hangingPunct="1">
              <a:buFontTx/>
              <a:buNone/>
            </a:pPr>
            <a:endParaRPr lang="en-US" sz="2800" dirty="0" smtClean="0"/>
          </a:p>
          <a:p>
            <a:pPr eaLnBrk="1" hangingPunct="1">
              <a:buFontTx/>
              <a:buNone/>
            </a:pPr>
            <a:r>
              <a:rPr lang="en-US" sz="2800" dirty="0" smtClean="0"/>
              <a:t>		E.G.’s</a:t>
            </a:r>
          </a:p>
          <a:p>
            <a:pPr eaLnBrk="1" hangingPunct="1">
              <a:buFontTx/>
              <a:buNone/>
            </a:pPr>
            <a:endParaRPr lang="en-US" sz="2800" dirty="0" smtClean="0"/>
          </a:p>
          <a:p>
            <a:pPr eaLnBrk="1" hangingPunct="1">
              <a:buFontTx/>
              <a:buNone/>
            </a:pPr>
            <a:endParaRPr lang="en-US" sz="2800" dirty="0" smtClean="0"/>
          </a:p>
        </p:txBody>
      </p:sp>
      <p:sp>
        <p:nvSpPr>
          <p:cNvPr id="3" name="Footer Placeholder 2"/>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dirty="0" smtClean="0"/>
              <a:t>Opportunity</a:t>
            </a:r>
          </a:p>
        </p:txBody>
      </p:sp>
      <p:sp>
        <p:nvSpPr>
          <p:cNvPr id="103427" name="Rectangle 3"/>
          <p:cNvSpPr>
            <a:spLocks noGrp="1" noChangeArrowheads="1"/>
          </p:cNvSpPr>
          <p:nvPr>
            <p:ph type="body" sz="half" idx="1"/>
          </p:nvPr>
        </p:nvSpPr>
        <p:spPr>
          <a:xfrm>
            <a:off x="457200" y="1600200"/>
            <a:ext cx="8305800" cy="4800600"/>
          </a:xfrm>
        </p:spPr>
        <p:txBody>
          <a:bodyPr/>
          <a:lstStyle/>
          <a:p>
            <a:pPr eaLnBrk="1" hangingPunct="1">
              <a:buFontTx/>
              <a:buNone/>
            </a:pPr>
            <a:r>
              <a:rPr lang="en-US" dirty="0" smtClean="0"/>
              <a:t>Over lifetime:</a:t>
            </a:r>
          </a:p>
          <a:p>
            <a:pPr eaLnBrk="1" hangingPunct="1">
              <a:buFontTx/>
              <a:buNone/>
            </a:pPr>
            <a:endParaRPr lang="en-US" dirty="0" smtClean="0"/>
          </a:p>
          <a:p>
            <a:pPr eaLnBrk="1" hangingPunct="1">
              <a:buFontTx/>
              <a:buNone/>
            </a:pPr>
            <a:r>
              <a:rPr lang="en-US" sz="2700" dirty="0" smtClean="0"/>
              <a:t>0-2 times could use gun appropriately in self-defense</a:t>
            </a:r>
          </a:p>
          <a:p>
            <a:pPr eaLnBrk="1" hangingPunct="1">
              <a:buFontTx/>
              <a:buNone/>
            </a:pPr>
            <a:endParaRPr lang="en-US" sz="2700" dirty="0" smtClean="0"/>
          </a:p>
          <a:p>
            <a:pPr eaLnBrk="1" hangingPunct="1">
              <a:buFontTx/>
              <a:buNone/>
            </a:pPr>
            <a:r>
              <a:rPr lang="en-US" sz="2700" dirty="0" smtClean="0"/>
              <a:t>Hundreds of times could use gun inappropriately</a:t>
            </a:r>
          </a:p>
          <a:p>
            <a:pPr eaLnBrk="1" hangingPunct="1">
              <a:buFontTx/>
              <a:buNone/>
            </a:pPr>
            <a:endParaRPr lang="en-US" sz="2700" dirty="0" smtClean="0"/>
          </a:p>
          <a:p>
            <a:pPr eaLnBrk="1" hangingPunct="1">
              <a:buFontTx/>
              <a:buNone/>
            </a:pPr>
            <a:r>
              <a:rPr lang="en-US" sz="2700" dirty="0" smtClean="0"/>
              <a:t>(Well-trained) police often use guns inappropriately </a:t>
            </a:r>
          </a:p>
        </p:txBody>
      </p:sp>
      <p:sp>
        <p:nvSpPr>
          <p:cNvPr id="4" name="Footer Placeholder 3"/>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3581400" y="1447800"/>
            <a:ext cx="3962400" cy="1470025"/>
          </a:xfrm>
        </p:spPr>
        <p:txBody>
          <a:bodyPr/>
          <a:lstStyle/>
          <a:p>
            <a:pPr algn="l" eaLnBrk="1" hangingPunct="1"/>
            <a:r>
              <a:rPr lang="en-US" dirty="0" smtClean="0"/>
              <a:t>Private Guns</a:t>
            </a:r>
            <a:br>
              <a:rPr lang="en-US" dirty="0" smtClean="0"/>
            </a:br>
            <a:r>
              <a:rPr lang="en-US" dirty="0" smtClean="0"/>
              <a:t>Public Health</a:t>
            </a:r>
          </a:p>
        </p:txBody>
      </p:sp>
      <p:sp>
        <p:nvSpPr>
          <p:cNvPr id="129027" name="Rectangle 3"/>
          <p:cNvSpPr>
            <a:spLocks noGrp="1" noChangeArrowheads="1"/>
          </p:cNvSpPr>
          <p:nvPr>
            <p:ph type="subTitle" idx="1"/>
          </p:nvPr>
        </p:nvSpPr>
        <p:spPr>
          <a:xfrm>
            <a:off x="3581400" y="4419600"/>
            <a:ext cx="3810000" cy="457200"/>
          </a:xfrm>
        </p:spPr>
        <p:txBody>
          <a:bodyPr/>
          <a:lstStyle/>
          <a:p>
            <a:pPr algn="l" eaLnBrk="1" hangingPunct="1"/>
            <a:r>
              <a:rPr lang="en-US" sz="1600" b="1" dirty="0" smtClean="0"/>
              <a:t>University of Michigan Press, 2006</a:t>
            </a:r>
          </a:p>
        </p:txBody>
      </p:sp>
      <p:sp>
        <p:nvSpPr>
          <p:cNvPr id="129028" name="Rectangle 4"/>
          <p:cNvSpPr>
            <a:spLocks noChangeArrowheads="1"/>
          </p:cNvSpPr>
          <p:nvPr/>
        </p:nvSpPr>
        <p:spPr bwMode="auto">
          <a:xfrm>
            <a:off x="3581400" y="3352800"/>
            <a:ext cx="4495800" cy="762000"/>
          </a:xfrm>
          <a:prstGeom prst="rect">
            <a:avLst/>
          </a:prstGeom>
          <a:noFill/>
          <a:ln w="9525">
            <a:noFill/>
            <a:miter lim="800000"/>
            <a:headEnd/>
            <a:tailEnd/>
          </a:ln>
        </p:spPr>
        <p:txBody>
          <a:bodyPr/>
          <a:lstStyle/>
          <a:p>
            <a:r>
              <a:rPr lang="en-US" sz="1600" b="1" dirty="0">
                <a:latin typeface="Arial Unicode MS" pitchFamily="34" charset="-128"/>
                <a:ea typeface="Arial Unicode MS" pitchFamily="34" charset="-128"/>
                <a:cs typeface="Arial Unicode MS" pitchFamily="34" charset="-128"/>
              </a:rPr>
              <a:t>David Hemenway</a:t>
            </a:r>
          </a:p>
          <a:p>
            <a:r>
              <a:rPr lang="en-US" sz="1600" b="1" dirty="0">
                <a:latin typeface="Arial Unicode MS" pitchFamily="34" charset="-128"/>
                <a:ea typeface="Arial Unicode MS" pitchFamily="34" charset="-128"/>
                <a:cs typeface="Arial Unicode MS" pitchFamily="34" charset="-128"/>
              </a:rPr>
              <a:t>Harvard Injury Control Research Center</a:t>
            </a:r>
          </a:p>
        </p:txBody>
      </p:sp>
      <p:pic>
        <p:nvPicPr>
          <p:cNvPr id="129029" name="Picture 5" descr="pgphcover2"/>
          <p:cNvPicPr>
            <a:picLocks noChangeAspect="1" noChangeArrowheads="1"/>
          </p:cNvPicPr>
          <p:nvPr/>
        </p:nvPicPr>
        <p:blipFill>
          <a:blip r:embed="rId3" cstate="print"/>
          <a:srcRect/>
          <a:stretch>
            <a:fillRect/>
          </a:stretch>
        </p:blipFill>
        <p:spPr bwMode="auto">
          <a:xfrm>
            <a:off x="1295400" y="1371600"/>
            <a:ext cx="2239963" cy="33528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endParaRPr lang="en-US"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D15116F4C34E42B0FAD27518DF15D6" ma:contentTypeVersion="1" ma:contentTypeDescription="Create a new document." ma:contentTypeScope="" ma:versionID="df39caf3f2f328c02144f5c4e033ef6b">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ECAFA5C-B501-4289-BB70-66E95BAF24C3}"/>
</file>

<file path=customXml/itemProps2.xml><?xml version="1.0" encoding="utf-8"?>
<ds:datastoreItem xmlns:ds="http://schemas.openxmlformats.org/officeDocument/2006/customXml" ds:itemID="{7F335506-2848-4906-A1B0-558FCD5DEAC3}"/>
</file>

<file path=customXml/itemProps3.xml><?xml version="1.0" encoding="utf-8"?>
<ds:datastoreItem xmlns:ds="http://schemas.openxmlformats.org/officeDocument/2006/customXml" ds:itemID="{3DA8685F-C410-4DEE-BE29-3201319C8644}"/>
</file>

<file path=docProps/app.xml><?xml version="1.0" encoding="utf-8"?>
<Properties xmlns="http://schemas.openxmlformats.org/officeDocument/2006/extended-properties" xmlns:vt="http://schemas.openxmlformats.org/officeDocument/2006/docPropsVTypes">
  <Template/>
  <TotalTime>4985</TotalTime>
  <Words>5530</Words>
  <Application>Microsoft Office PowerPoint</Application>
  <PresentationFormat>On-screen Show (4:3)</PresentationFormat>
  <Paragraphs>1249</Paragraphs>
  <Slides>92</Slides>
  <Notes>85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92</vt:i4>
      </vt:variant>
    </vt:vector>
  </HeadingPairs>
  <TitlesOfParts>
    <vt:vector size="95" baseType="lpstr">
      <vt:lpstr>Default Design</vt:lpstr>
      <vt:lpstr>Bitmap Image</vt:lpstr>
      <vt:lpstr>Document</vt:lpstr>
      <vt:lpstr>Prevention Theory in Firearms</vt:lpstr>
      <vt:lpstr>   1. Public Health  2. Suicide  3. Self-Defense Gun Use  </vt:lpstr>
      <vt:lpstr>What Public Health Adds to the   Criminal Justice/Criminology Approach</vt:lpstr>
      <vt:lpstr>Slide 4</vt:lpstr>
      <vt:lpstr>Slide 5</vt:lpstr>
      <vt:lpstr>Public Health Approach</vt:lpstr>
      <vt:lpstr>Public Health Approach</vt:lpstr>
      <vt:lpstr>Motor Vehicles</vt:lpstr>
      <vt:lpstr>Slide 9</vt:lpstr>
      <vt:lpstr>Slide 10</vt:lpstr>
      <vt:lpstr>Medical Lens</vt:lpstr>
      <vt:lpstr>Medical Lens</vt:lpstr>
      <vt:lpstr>Public Health Approach</vt:lpstr>
      <vt:lpstr>What has the Harvard School of Public Health been doing in violence prevention?</vt:lpstr>
      <vt:lpstr>Surveillance Systems</vt:lpstr>
      <vt:lpstr>HOMICIDE | suicide </vt:lpstr>
      <vt:lpstr>HOMICIDE | suicide </vt:lpstr>
      <vt:lpstr>The NVDRS Advantage Unintentional Firearm Death</vt:lpstr>
      <vt:lpstr>Shooters in Other-Inflicted</vt:lpstr>
      <vt:lpstr>Boston Data Project</vt:lpstr>
      <vt:lpstr>Boston Youth Survey: Violence</vt:lpstr>
      <vt:lpstr>Sleep and Aggression</vt:lpstr>
      <vt:lpstr>Peer Perceptions of Gun Carrying</vt:lpstr>
      <vt:lpstr>Gun Carrying Overestimates</vt:lpstr>
      <vt:lpstr>Difficulty for Teenagers to Get a Gun</vt:lpstr>
      <vt:lpstr>Collaborations</vt:lpstr>
      <vt:lpstr>Collaborations (cont.)</vt:lpstr>
      <vt:lpstr>Collaborations (cont.)</vt:lpstr>
      <vt:lpstr>Collaborations (cont.)</vt:lpstr>
      <vt:lpstr>Collaborations (cont.)</vt:lpstr>
      <vt:lpstr>Collaborations (cont.)</vt:lpstr>
      <vt:lpstr>What does public health add?</vt:lpstr>
      <vt:lpstr>Many Public Health Successes</vt:lpstr>
      <vt:lpstr>Slide 34</vt:lpstr>
      <vt:lpstr>Suicide</vt:lpstr>
      <vt:lpstr>Slide 36</vt:lpstr>
      <vt:lpstr>Suicide</vt:lpstr>
      <vt:lpstr>Slide 38</vt:lpstr>
      <vt:lpstr>Slide 39</vt:lpstr>
      <vt:lpstr>Mental Health of Gun Owners  (additional confirming studies)</vt:lpstr>
      <vt:lpstr>B) Cross-Sectional Ecological Studies of Gun Ownership and Suicide</vt:lpstr>
      <vt:lpstr>Cross-Sectional Ecological Studies of Gun Ownership and Suicide</vt:lpstr>
      <vt:lpstr>Cross-Sectional State Studies (results identical if using BRFSS or percentage of firearms suicides [FS/S])</vt:lpstr>
      <vt:lpstr>Miller M and Hemenway D. NEJM. September 4, 2008.</vt:lpstr>
      <vt:lpstr>Suicide Rate 1994 – 1998 per 100,000</vt:lpstr>
      <vt:lpstr>Cross-Sectional Ecological Studies  Gun Ownership and Suicide (additional confirming results)</vt:lpstr>
      <vt:lpstr> C) Ecological Time-Series Analysis (regional analysis)        (1981-2002)</vt:lpstr>
      <vt:lpstr>Slide 48</vt:lpstr>
      <vt:lpstr>D) Gun control laws may reduce suicide</vt:lpstr>
      <vt:lpstr>  E)    Case Control Studies All continue to find a gun in the home a risk for completed suicide</vt:lpstr>
      <vt:lpstr>  F)    Substitution</vt:lpstr>
      <vt:lpstr>  G)   Findings have theoretical/psychological     support:           Suicides often impulsive —                 risks transitory</vt:lpstr>
      <vt:lpstr>Nearly Lethal Suicide Attempts (Houston) N=153 (ages 13-34)</vt:lpstr>
      <vt:lpstr>What Percent of Survivors of Near-Lethal Suicide Attempts Eventually Complete Suicide?  </vt:lpstr>
      <vt:lpstr>Slide 55</vt:lpstr>
      <vt:lpstr>  H)     Means Restriction Internationally</vt:lpstr>
      <vt:lpstr>  I)  Means Restriction Policies Overall</vt:lpstr>
      <vt:lpstr>  Action:  Means Matter Campaign (website)</vt:lpstr>
      <vt:lpstr>Self-Defense Gun Use</vt:lpstr>
      <vt:lpstr>Evidentiary Standards</vt:lpstr>
      <vt:lpstr>Slide 61</vt:lpstr>
      <vt:lpstr>Slide 62</vt:lpstr>
      <vt:lpstr>Slide 63</vt:lpstr>
      <vt:lpstr>Effectiveness</vt:lpstr>
      <vt:lpstr>Slide 65</vt:lpstr>
      <vt:lpstr>“2.5 million” Self-Defense Gun Uses?</vt:lpstr>
      <vt:lpstr>All surveys have problems with accuracy</vt:lpstr>
      <vt:lpstr>False positive problem for rare events</vt:lpstr>
      <vt:lpstr>Results of Screening Test</vt:lpstr>
      <vt:lpstr>Results of a Screening Test</vt:lpstr>
      <vt:lpstr>Slide 71</vt:lpstr>
      <vt:lpstr>Extrapolation of Responses From Rare Events</vt:lpstr>
      <vt:lpstr>Slide 73</vt:lpstr>
      <vt:lpstr>Slide 74</vt:lpstr>
      <vt:lpstr>Slide 75</vt:lpstr>
      <vt:lpstr>Slide 76</vt:lpstr>
      <vt:lpstr>Prison Health Services Do criminals go to the  hospital after being shot?</vt:lpstr>
      <vt:lpstr>Newspaper Reports of Shooting Incidents</vt:lpstr>
      <vt:lpstr> 3. Without Self-Defense Gun Use</vt:lpstr>
      <vt:lpstr>Slide 80</vt:lpstr>
      <vt:lpstr>Conclusion</vt:lpstr>
      <vt:lpstr>More self-defense gun uses than criminal gun uses?</vt:lpstr>
      <vt:lpstr>Slide 83</vt:lpstr>
      <vt:lpstr>Slide 84</vt:lpstr>
      <vt:lpstr>Number of respondents reporting hostile gun displays and self-defense gun uses</vt:lpstr>
      <vt:lpstr>Slide 86</vt:lpstr>
      <vt:lpstr>Ever used gun in self-defense (N=5,801)</vt:lpstr>
      <vt:lpstr>1990s</vt:lpstr>
      <vt:lpstr>Private Surveys Self-Defense Gun Use</vt:lpstr>
      <vt:lpstr>Slide 90</vt:lpstr>
      <vt:lpstr>Opportunity</vt:lpstr>
      <vt:lpstr>Private Guns Public Health</vt:lpstr>
    </vt:vector>
  </TitlesOfParts>
  <Company>HSPH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Public Health Approach to Youth Violence Prevention</dc:title>
  <dc:creator>GGALVIN</dc:creator>
  <cp:lastModifiedBy>brhiggin</cp:lastModifiedBy>
  <cp:revision>261</cp:revision>
  <dcterms:created xsi:type="dcterms:W3CDTF">2010-03-18T20:59:13Z</dcterms:created>
  <dcterms:modified xsi:type="dcterms:W3CDTF">2012-03-09T22:30:09Z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ACCT04\brhiggin</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bool>true</vt:bool>
  </property>
  <property fmtid="{D5CDD505-2E9C-101B-9397-08002B2CF9AE}" pid="8" name="Allow Footer Overwrite">
    <vt:bool>true</vt:bool>
  </property>
  <property fmtid="{D5CDD505-2E9C-101B-9397-08002B2CF9AE}" pid="9" name="Multiple Selected">
    <vt:lpwstr>-1</vt:lpwstr>
  </property>
  <property fmtid="{D5CDD505-2E9C-101B-9397-08002B2CF9AE}" pid="10" name="SIPLongWording">
    <vt:lpwstr/>
  </property>
  <property fmtid="{D5CDD505-2E9C-101B-9397-08002B2CF9AE}" pid="11" name="ContentTypeId">
    <vt:lpwstr>0x0101006ED15116F4C34E42B0FAD27518DF15D6</vt:lpwstr>
  </property>
</Properties>
</file>